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3" r:id="rId3"/>
    <p:sldId id="264" r:id="rId4"/>
    <p:sldId id="268" r:id="rId5"/>
    <p:sldId id="269" r:id="rId6"/>
    <p:sldId id="270" r:id="rId7"/>
    <p:sldId id="271" r:id="rId8"/>
    <p:sldId id="272" r:id="rId9"/>
    <p:sldId id="267" r:id="rId10"/>
  </p:sldIdLst>
  <p:sldSz cx="9144000" cy="6858000" type="screen4x3"/>
  <p:notesSz cx="6858000" cy="9144000"/>
  <p:embeddedFontLst>
    <p:embeddedFont>
      <p:font typeface="Twinkl" pitchFamily="2" charset="0"/>
      <p:regular r:id="rId13"/>
      <p:bold r:id="rId14"/>
    </p:embeddedFont>
    <p:embeddedFont>
      <p:font typeface="Sassoon Infant Rg" panose="02000503030000020003" pitchFamily="50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 SemiBold" pitchFamily="2" charset="0"/>
      <p:bold r:id="rId21"/>
    </p:embeddedFont>
    <p:embeddedFont>
      <p:font typeface="Tuffy" panose="020B0603060100000000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02" y="12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D6939C-1962-4FBC-B749-B326A55C85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C5358-B9DD-4608-92D7-1E62CAF592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401E9C-DA40-4921-BAB5-3B9D0F580D3C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8E4C4-7C24-40B7-9027-C2B6E7C9B8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363E0-844C-4824-AF39-242E4E69B0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4A3FC7-B256-47FF-81D4-49158D6A0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8025DD-0B0E-442B-870D-3ECE518F7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5C221-535E-42E5-8C9A-A4FAFC6AF5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2B9F8A-DCF7-4209-8511-D95F9B78FE2D}" type="datetimeFigureOut">
              <a:rPr lang="en-GB"/>
              <a:pPr>
                <a:defRPr/>
              </a:pPr>
              <a:t>23/06/2019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52EBA23-4BC4-439D-AC71-701FE3093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D35231-FBED-4ED7-8B07-2D53A36FE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565C8-4E69-4A71-907C-93F1AED2B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E41A8-2D9F-40D7-B118-F4109DB1B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EBC757-33F8-4B35-A4CA-EAE452D8E4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FFBA0BF-037B-4235-934E-B7653ED743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C3FBBEC-8BE6-4FCB-A0DF-1221CAAF543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D1CA98E-C770-4D6A-AAF5-3396A2620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5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FE8DEB7-C98E-45AE-B6DE-48B20106DBF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0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37CCB6A-A184-410A-B5CA-41C008E410F4}"/>
              </a:ext>
            </a:extLst>
          </p:cNvPr>
          <p:cNvSpPr/>
          <p:nvPr userDrawn="1"/>
        </p:nvSpPr>
        <p:spPr bwMode="auto">
          <a:xfrm>
            <a:off x="503238" y="25368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8F21A5AB-633D-4ED9-9A25-5FF7DDCE135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166528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0DF46A-7770-4990-AFF9-3C0B418B2AB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BB1C29-1DF7-4DD2-B261-AC226B5033A6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453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53887A5-9E70-4032-948E-AFF329A8E6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19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0A04FF-C69A-442F-AB08-7F0836D597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B2B20A6-0293-4AE4-A3D7-52C7C163FB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2115A2B-6E0E-4BFF-AC0D-1C455AC32AF4}"/>
              </a:ext>
            </a:extLst>
          </p:cNvPr>
          <p:cNvSpPr/>
          <p:nvPr/>
        </p:nvSpPr>
        <p:spPr bwMode="auto">
          <a:xfrm>
            <a:off x="503238" y="512763"/>
            <a:ext cx="8137525" cy="159226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78D2C1E0-D691-489E-A58A-607A4BE6CB29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</a:rPr>
              <a:t>LO: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44B90BE-D09E-4DEF-9680-B6D6A2D8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6338"/>
            <a:ext cx="7886700" cy="977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>
                <a:latin typeface="Twinkl" pitchFamily="2" charset="0"/>
                <a:cs typeface="Arial" panose="020B0604020202020204" pitchFamily="34" charset="0"/>
              </a:rPr>
              <a:t>Use a capital letter for names of people, places, the days of the week, the months of the year and the personal pronoun ‘I’</a:t>
            </a:r>
            <a:endParaRPr lang="en-GB" dirty="0">
              <a:latin typeface="Twinkl" pitchFamily="2" charset="0"/>
              <a:cs typeface="+mn-cs"/>
            </a:endParaRPr>
          </a:p>
        </p:txBody>
      </p:sp>
      <p:sp>
        <p:nvSpPr>
          <p:cNvPr id="9221" name="Content Placeholder 15">
            <a:extLst>
              <a:ext uri="{FF2B5EF4-FFF2-40B4-BE49-F238E27FC236}">
                <a16:creationId xmlns:a16="http://schemas.microsoft.com/office/drawing/2014/main" id="{349060F3-6406-4AC7-91D1-12701A878B8A}"/>
              </a:ext>
            </a:extLst>
          </p:cNvPr>
          <p:cNvSpPr txBox="1">
            <a:spLocks/>
          </p:cNvSpPr>
          <p:nvPr/>
        </p:nvSpPr>
        <p:spPr bwMode="auto">
          <a:xfrm>
            <a:off x="628650" y="3643313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cs typeface="Arial" panose="020B0604020202020204" pitchFamily="34" charset="0"/>
              </a:rPr>
              <a:t>I know that proper nouns need capital letters. </a:t>
            </a:r>
          </a:p>
          <a:p>
            <a:pPr eaLnBrk="1" hangingPunct="1"/>
            <a:r>
              <a:rPr lang="en-GB" altLang="en-US">
                <a:cs typeface="Arial" panose="020B0604020202020204" pitchFamily="34" charset="0"/>
              </a:rPr>
              <a:t>I know that the personal pronoun I is always a capital</a:t>
            </a:r>
            <a:r>
              <a:rPr lang="en-GB" altLang="en-US" b="1">
                <a:latin typeface="Sassoon Infant Rg" panose="02000503030000020003" pitchFamily="50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6BCF11D9-F587-4CDA-ACC4-49FDF678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3263"/>
            <a:ext cx="8220075" cy="9953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dirty="0">
                <a:solidFill>
                  <a:srgbClr val="92D050"/>
                </a:solidFill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With your talking partner...</a:t>
            </a:r>
            <a:endParaRPr lang="en-GB" sz="36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0CD061DE-EDA4-4319-8811-FF9E9B5A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17800"/>
            <a:ext cx="7632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chemeClr val="tx1"/>
                </a:solidFill>
              </a:rPr>
              <a:t>Where should we use capital</a:t>
            </a:r>
            <a:br>
              <a:rPr lang="en-GB" altLang="en-US" sz="3200">
                <a:solidFill>
                  <a:schemeClr val="tx1"/>
                </a:solidFill>
              </a:rPr>
            </a:br>
            <a:r>
              <a:rPr lang="en-GB" altLang="en-US" sz="3200">
                <a:solidFill>
                  <a:schemeClr val="tx1"/>
                </a:solidFill>
              </a:rPr>
              <a:t> letters in our writing?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C189D515-83D9-48DC-BE11-123825137AAE}"/>
              </a:ext>
            </a:extLst>
          </p:cNvPr>
          <p:cNvSpPr txBox="1">
            <a:spLocks/>
          </p:cNvSpPr>
          <p:nvPr/>
        </p:nvSpPr>
        <p:spPr>
          <a:xfrm>
            <a:off x="457200" y="4867275"/>
            <a:ext cx="8220075" cy="995363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sz="3600" dirty="0">
                <a:solidFill>
                  <a:srgbClr val="92D050"/>
                </a:solidFill>
                <a:latin typeface="+mn-lt"/>
                <a:ea typeface="Sassoon Infant Rg" panose="02000503030000020003" pitchFamily="50" charset="0"/>
                <a:cs typeface="Arial" panose="020B0604020202020204" pitchFamily="34" charset="0"/>
              </a:rPr>
              <a:t>Be ready to give your ideas!</a:t>
            </a:r>
            <a:endParaRPr lang="en-GB" sz="3600" dirty="0">
              <a:solidFill>
                <a:srgbClr val="92D05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A055E80-98C0-4257-B120-F0FCC73A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Starting Sentences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7BAE31F-51EE-44A7-B1A8-43CF1A3D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608263"/>
            <a:ext cx="44243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Capital letters are always</a:t>
            </a:r>
            <a:br>
              <a:rPr lang="en-GB" altLang="en-US" sz="2800">
                <a:solidFill>
                  <a:schemeClr val="tx1"/>
                </a:solidFill>
              </a:rPr>
            </a:br>
            <a:r>
              <a:rPr lang="en-GB" altLang="en-US" sz="2800">
                <a:solidFill>
                  <a:schemeClr val="tx1"/>
                </a:solidFill>
              </a:rPr>
              <a:t> used to start sentences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u="sng">
                <a:solidFill>
                  <a:srgbClr val="FF0000"/>
                </a:solidFill>
              </a:rPr>
              <a:t>H</a:t>
            </a:r>
            <a:r>
              <a:rPr lang="en-GB" altLang="en-US" sz="2800">
                <a:solidFill>
                  <a:schemeClr val="tx1"/>
                </a:solidFill>
              </a:rPr>
              <a:t>e loves to eat cake!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4B386850-EF20-44CC-A36C-5D77C33CF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3"/>
          <a:stretch>
            <a:fillRect/>
          </a:stretch>
        </p:blipFill>
        <p:spPr bwMode="auto">
          <a:xfrm>
            <a:off x="671513" y="1644650"/>
            <a:ext cx="3581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1">
            <a:extLst>
              <a:ext uri="{FF2B5EF4-FFF2-40B4-BE49-F238E27FC236}">
                <a16:creationId xmlns:a16="http://schemas.microsoft.com/office/drawing/2014/main" id="{2C280C05-EE19-437A-A1D4-498B710C9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viviannguyen(@flickr.com) - granted under creative commons licence – attribution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60E6A99-86E9-41AE-8D28-3E2A7A3C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Proper Nouns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9ACC3AA-E4C4-4F07-84D6-C3C182FD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473200"/>
            <a:ext cx="75596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Noun</a:t>
            </a: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s are naming words.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Proper nouns are naming words for individual people, places, days  of the week and months of the year.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Proper nouns all need capital letters.</a:t>
            </a:r>
            <a:r>
              <a:rPr lang="en-GB" altLang="en-US" b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GB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C432EC-C231-4925-8EB9-2FC9EECD0AEA}"/>
              </a:ext>
            </a:extLst>
          </p:cNvPr>
          <p:cNvGraphicFramePr>
            <a:graphicFrameLocks noGrp="1"/>
          </p:cNvGraphicFramePr>
          <p:nvPr/>
        </p:nvGraphicFramePr>
        <p:xfrm>
          <a:off x="1519238" y="2940050"/>
          <a:ext cx="6096000" cy="31337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98093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00104758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Common Nouns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Proper Nouns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111959079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girl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Helen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223592271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country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England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70271891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city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Sheffield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46759254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football</a:t>
                      </a:r>
                      <a:r>
                        <a:rPr lang="en-GB" sz="1800" baseline="0" dirty="0"/>
                        <a:t> team </a:t>
                      </a:r>
                      <a:endParaRPr lang="en-GB"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Nottingham Forest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398025763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day/month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Monday/September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val="22455835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F7E79BA-9D30-45A1-ADF7-FE621C42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</a:rPr>
              <a:t>Activity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0F3CDE4-E77B-4AE4-96BC-92E8FB1CF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3663"/>
            <a:ext cx="7632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Can you spot the proper nouns in these sentences and add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capital letters to the beginning of them?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Have a go on your whiteboard.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5ACA94B-456E-4FD9-B570-9DBB8CA5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2657475"/>
            <a:ext cx="349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ben and susan went to australia for their holidays.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345A9D-37EB-4E02-9CB4-261467F64537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2592388"/>
            <a:ext cx="3705225" cy="923925"/>
            <a:chOff x="4857225" y="2642532"/>
            <a:chExt cx="3706536" cy="92278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CE6FA3A-3E95-49DB-95EE-172190D9A992}"/>
                </a:ext>
              </a:extLst>
            </p:cNvPr>
            <p:cNvSpPr/>
            <p:nvPr/>
          </p:nvSpPr>
          <p:spPr>
            <a:xfrm>
              <a:off x="4857225" y="2642532"/>
              <a:ext cx="3473091" cy="92278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92D050"/>
                </a:solidFill>
              </a:endParaRPr>
            </a:p>
          </p:txBody>
        </p:sp>
        <p:sp>
          <p:nvSpPr>
            <p:cNvPr id="13324" name="Rectangle 4">
              <a:extLst>
                <a:ext uri="{FF2B5EF4-FFF2-40B4-BE49-F238E27FC236}">
                  <a16:creationId xmlns:a16="http://schemas.microsoft.com/office/drawing/2014/main" id="{84903FF2-162F-4072-8731-7DF715CC9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591" y="2707779"/>
              <a:ext cx="3496170" cy="760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Ben and Susan went to Australia for their holidays.</a:t>
              </a:r>
            </a:p>
          </p:txBody>
        </p:sp>
      </p:grpSp>
      <p:sp>
        <p:nvSpPr>
          <p:cNvPr id="13318" name="Rectangle 6">
            <a:extLst>
              <a:ext uri="{FF2B5EF4-FFF2-40B4-BE49-F238E27FC236}">
                <a16:creationId xmlns:a16="http://schemas.microsoft.com/office/drawing/2014/main" id="{7BC05416-C2B4-4A78-B8DE-A7D700BB7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3968750"/>
            <a:ext cx="34956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owen supports hull city fc.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79D1A2-1944-4484-9ABF-642AAE34AF00}"/>
              </a:ext>
            </a:extLst>
          </p:cNvPr>
          <p:cNvGrpSpPr>
            <a:grpSpLocks/>
          </p:cNvGrpSpPr>
          <p:nvPr/>
        </p:nvGrpSpPr>
        <p:grpSpPr bwMode="auto">
          <a:xfrm>
            <a:off x="4857750" y="3733800"/>
            <a:ext cx="3638550" cy="923925"/>
            <a:chOff x="4857224" y="3743637"/>
            <a:chExt cx="3639425" cy="92278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527642E-CC2B-440D-AE1D-0EB9CAF4D054}"/>
                </a:ext>
              </a:extLst>
            </p:cNvPr>
            <p:cNvSpPr/>
            <p:nvPr/>
          </p:nvSpPr>
          <p:spPr>
            <a:xfrm>
              <a:off x="4857224" y="3743637"/>
              <a:ext cx="3472698" cy="92278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92D050"/>
                </a:solidFill>
              </a:endParaRPr>
            </a:p>
          </p:txBody>
        </p:sp>
        <p:sp>
          <p:nvSpPr>
            <p:cNvPr id="13322" name="Rectangle 8">
              <a:extLst>
                <a:ext uri="{FF2B5EF4-FFF2-40B4-BE49-F238E27FC236}">
                  <a16:creationId xmlns:a16="http://schemas.microsoft.com/office/drawing/2014/main" id="{66F7C6B1-B767-4766-94D1-66A09BAFB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479" y="3978438"/>
              <a:ext cx="3496170" cy="45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chemeClr val="tx1"/>
                  </a:solidFill>
                </a:rPr>
                <a:t>Owen supports Hull City FC.</a:t>
              </a:r>
            </a:p>
          </p:txBody>
        </p:sp>
      </p:grpSp>
      <p:pic>
        <p:nvPicPr>
          <p:cNvPr id="13320" name="Picture 11">
            <a:extLst>
              <a:ext uri="{FF2B5EF4-FFF2-40B4-BE49-F238E27FC236}">
                <a16:creationId xmlns:a16="http://schemas.microsoft.com/office/drawing/2014/main" id="{218A2E2F-A922-4A8A-A293-41911B7B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9" b="29112"/>
          <a:stretch>
            <a:fillRect/>
          </a:stretch>
        </p:blipFill>
        <p:spPr bwMode="auto">
          <a:xfrm>
            <a:off x="1071563" y="4929188"/>
            <a:ext cx="72580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33C3D69-2420-420D-97F2-C64CD7E7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</a:rPr>
              <a:t>The Personal Pronoun ‘I’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AD1860A-EEEE-40A8-BAB7-28DB0720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68463"/>
            <a:ext cx="76327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When we are writing about ourselves we use the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personal pronoun ‘I’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6614B3D-CB82-4B27-9191-ECB3787D6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3632200"/>
            <a:ext cx="2981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</a:rPr>
              <a:t>I</a:t>
            </a:r>
            <a:r>
              <a:rPr lang="en-GB" altLang="en-US" sz="2800">
                <a:solidFill>
                  <a:schemeClr val="tx1"/>
                </a:solidFill>
              </a:rPr>
              <a:t> can tell the time.</a:t>
            </a:r>
          </a:p>
        </p:txBody>
      </p:sp>
      <p:sp>
        <p:nvSpPr>
          <p:cNvPr id="14341" name="Rectangle 12">
            <a:extLst>
              <a:ext uri="{FF2B5EF4-FFF2-40B4-BE49-F238E27FC236}">
                <a16:creationId xmlns:a16="http://schemas.microsoft.com/office/drawing/2014/main" id="{093072C5-2116-4CBE-804A-B2D3E7AF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5410200"/>
            <a:ext cx="6372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The personal pronoun ‘I’ always needs a capital letter.</a:t>
            </a:r>
          </a:p>
        </p:txBody>
      </p:sp>
      <p:pic>
        <p:nvPicPr>
          <p:cNvPr id="14342" name="Picture 13">
            <a:extLst>
              <a:ext uri="{FF2B5EF4-FFF2-40B4-BE49-F238E27FC236}">
                <a16:creationId xmlns:a16="http://schemas.microsoft.com/office/drawing/2014/main" id="{5E2F5356-50E4-4CBE-8067-F7C14B0C6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2265363"/>
            <a:ext cx="89058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>
            <a:extLst>
              <a:ext uri="{FF2B5EF4-FFF2-40B4-BE49-F238E27FC236}">
                <a16:creationId xmlns:a16="http://schemas.microsoft.com/office/drawing/2014/main" id="{8F93630A-DA98-4F3A-AB38-4247C15C7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157321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D3DB221-9E16-4F52-A5F4-0ECA1922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</a:rPr>
              <a:t>Now it’s your turn …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89A39E5-FD32-4309-8EAD-E84E105C8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47825"/>
            <a:ext cx="7632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Add capital letters in the right places in these sentences.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Remember, the beginnings of sentences, proper nouns </a:t>
            </a:r>
            <a:br>
              <a:rPr lang="en-GB" altLang="en-US" sz="2000">
                <a:solidFill>
                  <a:schemeClr val="tx1"/>
                </a:solidFill>
              </a:rPr>
            </a:br>
            <a:r>
              <a:rPr lang="en-GB" altLang="en-US" sz="2000">
                <a:solidFill>
                  <a:schemeClr val="tx1"/>
                </a:solidFill>
              </a:rPr>
              <a:t>and ‘I’ need capital letters!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0AE85B0-30D9-4120-8E9A-C002DAD39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2892425"/>
            <a:ext cx="76327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it is always snowing in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iceland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like going to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london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mariam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and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sophia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went to the shops in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sheffield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when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was a baby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didn’t have any teeth.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Twinkl Sb"/>
              <a:buAutoNum type="arabicPeriod"/>
              <a:defRPr/>
            </a:pP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my brother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zach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and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i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watch football every </a:t>
            </a:r>
            <a:r>
              <a:rPr lang="en-GB" altLang="en-US" sz="2000" dirty="0" err="1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saturday</a:t>
            </a:r>
            <a:r>
              <a:rPr lang="en-GB" altLang="en-US" sz="20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 night.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40</TotalTime>
  <Words>316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Twinkl</vt:lpstr>
      <vt:lpstr>Arial</vt:lpstr>
      <vt:lpstr>Sassoon Infant Rg</vt:lpstr>
      <vt:lpstr>Calibri</vt:lpstr>
      <vt:lpstr>Twinkl SemiBold</vt:lpstr>
      <vt:lpstr>Tuffy</vt:lpstr>
      <vt:lpstr>Twinkl Sb</vt:lpstr>
      <vt:lpstr>Office Theme</vt:lpstr>
      <vt:lpstr>PowerPoint Presentation</vt:lpstr>
      <vt:lpstr>PowerPoint Presentation</vt:lpstr>
      <vt:lpstr>With your talking partner...</vt:lpstr>
      <vt:lpstr>Starting Sentences</vt:lpstr>
      <vt:lpstr>Proper Nouns</vt:lpstr>
      <vt:lpstr>Activity</vt:lpstr>
      <vt:lpstr>The Personal Pronoun ‘I’</vt:lpstr>
      <vt:lpstr>Now it’s your turn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Karen Pinkney</cp:lastModifiedBy>
  <cp:revision>8</cp:revision>
  <dcterms:created xsi:type="dcterms:W3CDTF">2017-02-08T10:36:03Z</dcterms:created>
  <dcterms:modified xsi:type="dcterms:W3CDTF">2019-06-23T17:20:54Z</dcterms:modified>
</cp:coreProperties>
</file>