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handoutMasterIdLst>
    <p:handoutMasterId r:id="rId24"/>
  </p:handoutMasterIdLst>
  <p:sldIdLst>
    <p:sldId id="277" r:id="rId2"/>
    <p:sldId id="258" r:id="rId3"/>
    <p:sldId id="264" r:id="rId4"/>
    <p:sldId id="278" r:id="rId5"/>
    <p:sldId id="279" r:id="rId6"/>
    <p:sldId id="280" r:id="rId7"/>
    <p:sldId id="281" r:id="rId8"/>
    <p:sldId id="282" r:id="rId9"/>
    <p:sldId id="283" r:id="rId10"/>
    <p:sldId id="285" r:id="rId11"/>
    <p:sldId id="286" r:id="rId12"/>
    <p:sldId id="287" r:id="rId13"/>
    <p:sldId id="288" r:id="rId14"/>
    <p:sldId id="289" r:id="rId15"/>
    <p:sldId id="291" r:id="rId16"/>
    <p:sldId id="292" r:id="rId17"/>
    <p:sldId id="293" r:id="rId18"/>
    <p:sldId id="294" r:id="rId19"/>
    <p:sldId id="295" r:id="rId20"/>
    <p:sldId id="296" r:id="rId21"/>
    <p:sldId id="267" r:id="rId22"/>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Roboto" panose="02000000000000000000" pitchFamily="2" charset="0"/>
      <p:regular r:id="rId29"/>
      <p:bold r:id="rId30"/>
      <p:italic r:id="rId31"/>
      <p:boldItalic r:id="rId32"/>
    </p:embeddedFont>
    <p:embeddedFont>
      <p:font typeface="Twinkl" panose="02000000000000000000" pitchFamily="2" charset="77"/>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378C"/>
    <a:srgbClr val="6C9D72"/>
    <a:srgbClr val="CC4894"/>
    <a:srgbClr val="D0B6D9"/>
    <a:srgbClr val="FFEEAA"/>
    <a:srgbClr val="F9C4BF"/>
    <a:srgbClr val="EDBCD9"/>
    <a:srgbClr val="89CBC0"/>
    <a:srgbClr val="F1884B"/>
    <a:srgbClr val="EE73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60" autoAdjust="0"/>
    <p:restoredTop sz="94660"/>
  </p:normalViewPr>
  <p:slideViewPr>
    <p:cSldViewPr snapToGrid="0" showGuides="1">
      <p:cViewPr varScale="1">
        <p:scale>
          <a:sx n="127" d="100"/>
          <a:sy n="127" d="100"/>
        </p:scale>
        <p:origin x="696" y="18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22/07/2021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22/07/2021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8442"/>
            <a:ext cx="8220075" cy="652318"/>
          </a:xfrm>
        </p:spPr>
        <p:txBody>
          <a:bodyPr/>
          <a:lstStyle/>
          <a:p>
            <a:pPr algn="ctr"/>
            <a:r>
              <a:rPr lang="en-GB" altLang="en-US" sz="2800" dirty="0">
                <a:solidFill>
                  <a:schemeClr val="accent1"/>
                </a:solidFill>
                <a:latin typeface="Roboto" panose="02000000000000000000" pitchFamily="2" charset="0"/>
                <a:ea typeface="Roboto" panose="02000000000000000000" pitchFamily="2" charset="0"/>
                <a:cs typeface="Arial" panose="020B0604020202020204" pitchFamily="34" charset="0"/>
              </a:rPr>
              <a:t>Disclaimer/s</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71737"/>
            <a:ext cx="7644513" cy="2295228"/>
            <a:chOff x="743837" y="1344834"/>
            <a:chExt cx="7644513" cy="2295228"/>
          </a:xfrm>
        </p:grpSpPr>
        <p:sp>
          <p:nvSpPr>
            <p:cNvPr id="6" name="Rectangle 5"/>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2862974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1BB845B6-BB90-5346-BC80-72ED7122EC52}"/>
              </a:ext>
            </a:extLst>
          </p:cNvPr>
          <p:cNvSpPr/>
          <p:nvPr/>
        </p:nvSpPr>
        <p:spPr>
          <a:xfrm rot="5400000">
            <a:off x="2766015" y="446885"/>
            <a:ext cx="1896801" cy="6538627"/>
          </a:xfrm>
          <a:prstGeom prst="round2SameRect">
            <a:avLst/>
          </a:prstGeom>
          <a:solidFill>
            <a:srgbClr val="FAC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title"/>
          </p:nvPr>
        </p:nvSpPr>
        <p:spPr>
          <a:xfrm>
            <a:off x="445104" y="407418"/>
            <a:ext cx="8253792" cy="945377"/>
          </a:xfrm>
          <a:prstGeom prst="round2SameRect">
            <a:avLst/>
          </a:prstGeom>
          <a:solidFill>
            <a:srgbClr val="019486"/>
          </a:solidFill>
        </p:spPr>
        <p:txBody>
          <a:bodyPr/>
          <a:lstStyle/>
          <a:p>
            <a:r>
              <a:rPr lang="en-GB" sz="3600" dirty="0">
                <a:solidFill>
                  <a:schemeClr val="bg1"/>
                </a:solidFill>
                <a:latin typeface="+mn-lt"/>
              </a:rPr>
              <a:t>Rule</a:t>
            </a:r>
          </a:p>
        </p:txBody>
      </p:sp>
      <p:sp>
        <p:nvSpPr>
          <p:cNvPr id="5" name="Rectangle 4"/>
          <p:cNvSpPr/>
          <p:nvPr/>
        </p:nvSpPr>
        <p:spPr>
          <a:xfrm>
            <a:off x="752021" y="3450350"/>
            <a:ext cx="3708467" cy="553998"/>
          </a:xfrm>
          <a:prstGeom prst="rect">
            <a:avLst/>
          </a:prstGeom>
        </p:spPr>
        <p:txBody>
          <a:bodyPr wrap="square" lIns="0" tIns="0" rIns="0" bIns="0">
            <a:spAutoFit/>
          </a:bodyPr>
          <a:lstStyle/>
          <a:p>
            <a:r>
              <a:rPr lang="en-GB" dirty="0"/>
              <a:t>If a word has a long vowel sound, then add -ed.</a:t>
            </a:r>
            <a:endParaRPr lang="en-GB" sz="2000" dirty="0"/>
          </a:p>
        </p:txBody>
      </p:sp>
      <p:pic>
        <p:nvPicPr>
          <p:cNvPr id="7" name="Picture 6">
            <a:extLst>
              <a:ext uri="{FF2B5EF4-FFF2-40B4-BE49-F238E27FC236}">
                <a16:creationId xmlns:a16="http://schemas.microsoft.com/office/drawing/2014/main" id="{FA63CEAE-659D-BE4E-9301-B50FE9D896A7}"/>
              </a:ext>
            </a:extLst>
          </p:cNvPr>
          <p:cNvPicPr>
            <a:picLocks noChangeAspect="1"/>
          </p:cNvPicPr>
          <p:nvPr/>
        </p:nvPicPr>
        <p:blipFill rotWithShape="1">
          <a:blip r:embed="rId2">
            <a:extLst>
              <a:ext uri="{28A0092B-C50C-407E-A947-70E740481C1C}">
                <a14:useLocalDpi xmlns:a14="http://schemas.microsoft.com/office/drawing/2010/main" val="0"/>
              </a:ext>
            </a:extLst>
          </a:blip>
          <a:srcRect l="-14614" t="-4751" r="-6676" b="1"/>
          <a:stretch/>
        </p:blipFill>
        <p:spPr>
          <a:xfrm>
            <a:off x="5140712" y="1884717"/>
            <a:ext cx="3044283" cy="4527513"/>
          </a:xfrm>
          <a:prstGeom prst="rect">
            <a:avLst/>
          </a:prstGeom>
        </p:spPr>
      </p:pic>
    </p:spTree>
    <p:extLst>
      <p:ext uri="{BB962C8B-B14F-4D97-AF65-F5344CB8AC3E}">
        <p14:creationId xmlns:p14="http://schemas.microsoft.com/office/powerpoint/2010/main" val="60704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5104" y="407418"/>
            <a:ext cx="8253792" cy="1189888"/>
          </a:xfrm>
          <a:prstGeom prst="round2SameRect">
            <a:avLst/>
          </a:prstGeom>
          <a:solidFill>
            <a:srgbClr val="019486"/>
          </a:solidFill>
        </p:spPr>
        <p:txBody>
          <a:bodyPr/>
          <a:lstStyle/>
          <a:p>
            <a:pPr algn="ctr"/>
            <a:r>
              <a:rPr lang="en-GB" sz="3600" dirty="0">
                <a:solidFill>
                  <a:schemeClr val="bg1"/>
                </a:solidFill>
                <a:latin typeface="+mn-lt"/>
              </a:rPr>
              <a:t>Words With Long Vowel Sounds</a:t>
            </a:r>
          </a:p>
        </p:txBody>
      </p:sp>
      <p:graphicFrame>
        <p:nvGraphicFramePr>
          <p:cNvPr id="7" name="Table 6">
            <a:extLst>
              <a:ext uri="{FF2B5EF4-FFF2-40B4-BE49-F238E27FC236}">
                <a16:creationId xmlns:a16="http://schemas.microsoft.com/office/drawing/2014/main" id="{35587EA4-B339-8441-9E2D-0B4DA76163B9}"/>
              </a:ext>
            </a:extLst>
          </p:cNvPr>
          <p:cNvGraphicFramePr>
            <a:graphicFrameLocks noGrp="1"/>
          </p:cNvGraphicFramePr>
          <p:nvPr>
            <p:extLst>
              <p:ext uri="{D42A27DB-BD31-4B8C-83A1-F6EECF244321}">
                <p14:modId xmlns:p14="http://schemas.microsoft.com/office/powerpoint/2010/main" val="2802980821"/>
              </p:ext>
            </p:extLst>
          </p:nvPr>
        </p:nvGraphicFramePr>
        <p:xfrm>
          <a:off x="938263" y="2271289"/>
          <a:ext cx="7267473" cy="2678640"/>
        </p:xfrm>
        <a:graphic>
          <a:graphicData uri="http://schemas.openxmlformats.org/drawingml/2006/table">
            <a:tbl>
              <a:tblPr firstRow="1" bandRow="1">
                <a:tableStyleId>{5C22544A-7EE6-4342-B048-85BDC9FD1C3A}</a:tableStyleId>
              </a:tblPr>
              <a:tblGrid>
                <a:gridCol w="2422491">
                  <a:extLst>
                    <a:ext uri="{9D8B030D-6E8A-4147-A177-3AD203B41FA5}">
                      <a16:colId xmlns:a16="http://schemas.microsoft.com/office/drawing/2014/main" val="2946111650"/>
                    </a:ext>
                  </a:extLst>
                </a:gridCol>
                <a:gridCol w="2422491">
                  <a:extLst>
                    <a:ext uri="{9D8B030D-6E8A-4147-A177-3AD203B41FA5}">
                      <a16:colId xmlns:a16="http://schemas.microsoft.com/office/drawing/2014/main" val="3481103496"/>
                    </a:ext>
                  </a:extLst>
                </a:gridCol>
                <a:gridCol w="2422491">
                  <a:extLst>
                    <a:ext uri="{9D8B030D-6E8A-4147-A177-3AD203B41FA5}">
                      <a16:colId xmlns:a16="http://schemas.microsoft.com/office/drawing/2014/main" val="4211805038"/>
                    </a:ext>
                  </a:extLst>
                </a:gridCol>
              </a:tblGrid>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extLst>
                  <a:ext uri="{0D108BD9-81ED-4DB2-BD59-A6C34878D82A}">
                    <a16:rowId xmlns:a16="http://schemas.microsoft.com/office/drawing/2014/main" val="575115712"/>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extLst>
                  <a:ext uri="{0D108BD9-81ED-4DB2-BD59-A6C34878D82A}">
                    <a16:rowId xmlns:a16="http://schemas.microsoft.com/office/drawing/2014/main" val="1178010138"/>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extLst>
                  <a:ext uri="{0D108BD9-81ED-4DB2-BD59-A6C34878D82A}">
                    <a16:rowId xmlns:a16="http://schemas.microsoft.com/office/drawing/2014/main" val="130162929"/>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extLst>
                  <a:ext uri="{0D108BD9-81ED-4DB2-BD59-A6C34878D82A}">
                    <a16:rowId xmlns:a16="http://schemas.microsoft.com/office/drawing/2014/main" val="3293955180"/>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extLst>
                  <a:ext uri="{0D108BD9-81ED-4DB2-BD59-A6C34878D82A}">
                    <a16:rowId xmlns:a16="http://schemas.microsoft.com/office/drawing/2014/main" val="2267472857"/>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DCA">
                        <a:alpha val="69804"/>
                      </a:srgbClr>
                    </a:solidFill>
                  </a:tcPr>
                </a:tc>
                <a:extLst>
                  <a:ext uri="{0D108BD9-81ED-4DB2-BD59-A6C34878D82A}">
                    <a16:rowId xmlns:a16="http://schemas.microsoft.com/office/drawing/2014/main" val="2527683424"/>
                  </a:ext>
                </a:extLst>
              </a:tr>
            </a:tbl>
          </a:graphicData>
        </a:graphic>
      </p:graphicFrame>
      <p:pic>
        <p:nvPicPr>
          <p:cNvPr id="10" name="Picture 9">
            <a:extLst>
              <a:ext uri="{FF2B5EF4-FFF2-40B4-BE49-F238E27FC236}">
                <a16:creationId xmlns:a16="http://schemas.microsoft.com/office/drawing/2014/main" id="{EAA9EFD2-4B74-3445-81AB-61E9FBFDA76B}"/>
              </a:ext>
            </a:extLst>
          </p:cNvPr>
          <p:cNvPicPr>
            <a:picLocks noChangeAspect="1"/>
          </p:cNvPicPr>
          <p:nvPr/>
        </p:nvPicPr>
        <p:blipFill>
          <a:blip r:embed="rId2">
            <a:extLst>
              <a:ext uri="{28A0092B-C50C-407E-A947-70E740481C1C}">
                <a14:useLocalDpi xmlns:a14="http://schemas.microsoft.com/office/drawing/2010/main" val="0"/>
              </a:ext>
            </a:extLst>
          </a:blip>
          <a:srcRect t="877" b="877"/>
          <a:stretch/>
        </p:blipFill>
        <p:spPr>
          <a:xfrm>
            <a:off x="7394931" y="4179595"/>
            <a:ext cx="1315116" cy="2229102"/>
          </a:xfrm>
          <a:prstGeom prst="rect">
            <a:avLst/>
          </a:prstGeom>
        </p:spPr>
      </p:pic>
      <p:sp>
        <p:nvSpPr>
          <p:cNvPr id="8" name="Rectangle 7">
            <a:extLst>
              <a:ext uri="{FF2B5EF4-FFF2-40B4-BE49-F238E27FC236}">
                <a16:creationId xmlns:a16="http://schemas.microsoft.com/office/drawing/2014/main" id="{6129B703-1750-8944-BD49-3D363C6C7263}"/>
              </a:ext>
            </a:extLst>
          </p:cNvPr>
          <p:cNvSpPr/>
          <p:nvPr/>
        </p:nvSpPr>
        <p:spPr>
          <a:xfrm>
            <a:off x="938264" y="2311736"/>
            <a:ext cx="2414536" cy="369332"/>
          </a:xfrm>
          <a:prstGeom prst="rect">
            <a:avLst/>
          </a:prstGeom>
        </p:spPr>
        <p:txBody>
          <a:bodyPr wrap="square">
            <a:spAutoFit/>
          </a:bodyPr>
          <a:lstStyle/>
          <a:p>
            <a:pPr algn="ctr"/>
            <a:r>
              <a:rPr lang="en-US" dirty="0"/>
              <a:t>look</a:t>
            </a:r>
          </a:p>
        </p:txBody>
      </p:sp>
      <p:sp>
        <p:nvSpPr>
          <p:cNvPr id="9" name="Rectangle 8">
            <a:extLst>
              <a:ext uri="{FF2B5EF4-FFF2-40B4-BE49-F238E27FC236}">
                <a16:creationId xmlns:a16="http://schemas.microsoft.com/office/drawing/2014/main" id="{C7159107-1DCB-E440-B52A-3778B633D9F8}"/>
              </a:ext>
            </a:extLst>
          </p:cNvPr>
          <p:cNvSpPr/>
          <p:nvPr/>
        </p:nvSpPr>
        <p:spPr>
          <a:xfrm>
            <a:off x="5791200" y="2311736"/>
            <a:ext cx="2414536" cy="369332"/>
          </a:xfrm>
          <a:prstGeom prst="rect">
            <a:avLst/>
          </a:prstGeom>
        </p:spPr>
        <p:txBody>
          <a:bodyPr wrap="square">
            <a:spAutoFit/>
          </a:bodyPr>
          <a:lstStyle/>
          <a:p>
            <a:pPr algn="ctr"/>
            <a:r>
              <a:rPr lang="en-US" dirty="0"/>
              <a:t>looked</a:t>
            </a:r>
          </a:p>
        </p:txBody>
      </p:sp>
      <p:sp>
        <p:nvSpPr>
          <p:cNvPr id="11" name="Rectangle 10">
            <a:extLst>
              <a:ext uri="{FF2B5EF4-FFF2-40B4-BE49-F238E27FC236}">
                <a16:creationId xmlns:a16="http://schemas.microsoft.com/office/drawing/2014/main" id="{4F5A3CAB-59F7-D642-9C36-0C3DB22A6109}"/>
              </a:ext>
            </a:extLst>
          </p:cNvPr>
          <p:cNvSpPr/>
          <p:nvPr/>
        </p:nvSpPr>
        <p:spPr>
          <a:xfrm>
            <a:off x="4158530" y="2311736"/>
            <a:ext cx="604653" cy="369332"/>
          </a:xfrm>
          <a:prstGeom prst="rect">
            <a:avLst/>
          </a:prstGeom>
        </p:spPr>
        <p:txBody>
          <a:bodyPr wrap="none">
            <a:spAutoFit/>
          </a:bodyPr>
          <a:lstStyle/>
          <a:p>
            <a:r>
              <a:rPr lang="en-US" dirty="0"/>
              <a:t>look</a:t>
            </a:r>
          </a:p>
        </p:txBody>
      </p:sp>
      <p:sp>
        <p:nvSpPr>
          <p:cNvPr id="12" name="Rectangle 11">
            <a:extLst>
              <a:ext uri="{FF2B5EF4-FFF2-40B4-BE49-F238E27FC236}">
                <a16:creationId xmlns:a16="http://schemas.microsoft.com/office/drawing/2014/main" id="{97F5B2A1-B72B-144D-8A63-64091D10DFE4}"/>
              </a:ext>
            </a:extLst>
          </p:cNvPr>
          <p:cNvSpPr/>
          <p:nvPr/>
        </p:nvSpPr>
        <p:spPr>
          <a:xfrm>
            <a:off x="4585102" y="2311736"/>
            <a:ext cx="415498" cy="369332"/>
          </a:xfrm>
          <a:prstGeom prst="rect">
            <a:avLst/>
          </a:prstGeom>
        </p:spPr>
        <p:txBody>
          <a:bodyPr wrap="none">
            <a:spAutoFit/>
          </a:bodyPr>
          <a:lstStyle/>
          <a:p>
            <a:r>
              <a:rPr lang="en-US" dirty="0">
                <a:solidFill>
                  <a:srgbClr val="EB526C"/>
                </a:solidFill>
              </a:rPr>
              <a:t>ed</a:t>
            </a:r>
            <a:endParaRPr lang="en-US" dirty="0"/>
          </a:p>
        </p:txBody>
      </p:sp>
      <p:sp>
        <p:nvSpPr>
          <p:cNvPr id="13" name="Rectangle 12">
            <a:extLst>
              <a:ext uri="{FF2B5EF4-FFF2-40B4-BE49-F238E27FC236}">
                <a16:creationId xmlns:a16="http://schemas.microsoft.com/office/drawing/2014/main" id="{9830F8B8-EB09-F44E-BC5E-9E4B48D18C34}"/>
              </a:ext>
            </a:extLst>
          </p:cNvPr>
          <p:cNvSpPr/>
          <p:nvPr/>
        </p:nvSpPr>
        <p:spPr>
          <a:xfrm>
            <a:off x="938264" y="2760369"/>
            <a:ext cx="2414536" cy="369332"/>
          </a:xfrm>
          <a:prstGeom prst="rect">
            <a:avLst/>
          </a:prstGeom>
        </p:spPr>
        <p:txBody>
          <a:bodyPr wrap="square">
            <a:spAutoFit/>
          </a:bodyPr>
          <a:lstStyle/>
          <a:p>
            <a:pPr algn="ctr"/>
            <a:r>
              <a:rPr lang="en-US" dirty="0"/>
              <a:t>cheat</a:t>
            </a:r>
          </a:p>
        </p:txBody>
      </p:sp>
      <p:sp>
        <p:nvSpPr>
          <p:cNvPr id="14" name="Rectangle 13">
            <a:extLst>
              <a:ext uri="{FF2B5EF4-FFF2-40B4-BE49-F238E27FC236}">
                <a16:creationId xmlns:a16="http://schemas.microsoft.com/office/drawing/2014/main" id="{DC65B12B-070F-4848-82C1-868D5AFEE867}"/>
              </a:ext>
            </a:extLst>
          </p:cNvPr>
          <p:cNvSpPr/>
          <p:nvPr/>
        </p:nvSpPr>
        <p:spPr>
          <a:xfrm>
            <a:off x="5791200" y="2760369"/>
            <a:ext cx="2414536" cy="369332"/>
          </a:xfrm>
          <a:prstGeom prst="rect">
            <a:avLst/>
          </a:prstGeom>
        </p:spPr>
        <p:txBody>
          <a:bodyPr wrap="square">
            <a:spAutoFit/>
          </a:bodyPr>
          <a:lstStyle/>
          <a:p>
            <a:pPr algn="ctr"/>
            <a:r>
              <a:rPr lang="en-US" dirty="0"/>
              <a:t>cheated</a:t>
            </a:r>
          </a:p>
        </p:txBody>
      </p:sp>
      <p:sp>
        <p:nvSpPr>
          <p:cNvPr id="15" name="Rectangle 14">
            <a:extLst>
              <a:ext uri="{FF2B5EF4-FFF2-40B4-BE49-F238E27FC236}">
                <a16:creationId xmlns:a16="http://schemas.microsoft.com/office/drawing/2014/main" id="{AB8747B7-A22C-C044-AB36-E0372EDB245A}"/>
              </a:ext>
            </a:extLst>
          </p:cNvPr>
          <p:cNvSpPr/>
          <p:nvPr/>
        </p:nvSpPr>
        <p:spPr>
          <a:xfrm>
            <a:off x="4022339" y="2760369"/>
            <a:ext cx="736099" cy="369332"/>
          </a:xfrm>
          <a:prstGeom prst="rect">
            <a:avLst/>
          </a:prstGeom>
        </p:spPr>
        <p:txBody>
          <a:bodyPr wrap="none">
            <a:spAutoFit/>
          </a:bodyPr>
          <a:lstStyle/>
          <a:p>
            <a:r>
              <a:rPr lang="en-US" dirty="0"/>
              <a:t>cheat</a:t>
            </a:r>
          </a:p>
        </p:txBody>
      </p:sp>
      <p:sp>
        <p:nvSpPr>
          <p:cNvPr id="16" name="Rectangle 15">
            <a:extLst>
              <a:ext uri="{FF2B5EF4-FFF2-40B4-BE49-F238E27FC236}">
                <a16:creationId xmlns:a16="http://schemas.microsoft.com/office/drawing/2014/main" id="{700A69A4-CFB0-2D45-BD7B-2480F096B7F4}"/>
              </a:ext>
            </a:extLst>
          </p:cNvPr>
          <p:cNvSpPr/>
          <p:nvPr/>
        </p:nvSpPr>
        <p:spPr>
          <a:xfrm>
            <a:off x="4585102" y="2760369"/>
            <a:ext cx="415498" cy="369332"/>
          </a:xfrm>
          <a:prstGeom prst="rect">
            <a:avLst/>
          </a:prstGeom>
        </p:spPr>
        <p:txBody>
          <a:bodyPr wrap="none">
            <a:spAutoFit/>
          </a:bodyPr>
          <a:lstStyle/>
          <a:p>
            <a:r>
              <a:rPr lang="en-US" dirty="0">
                <a:solidFill>
                  <a:srgbClr val="EB526C"/>
                </a:solidFill>
              </a:rPr>
              <a:t>ed</a:t>
            </a:r>
            <a:endParaRPr lang="en-US" dirty="0"/>
          </a:p>
        </p:txBody>
      </p:sp>
      <p:sp>
        <p:nvSpPr>
          <p:cNvPr id="17" name="Rectangle 16">
            <a:extLst>
              <a:ext uri="{FF2B5EF4-FFF2-40B4-BE49-F238E27FC236}">
                <a16:creationId xmlns:a16="http://schemas.microsoft.com/office/drawing/2014/main" id="{E13ABC7C-1798-9A4F-9404-187D15FC76F5}"/>
              </a:ext>
            </a:extLst>
          </p:cNvPr>
          <p:cNvSpPr/>
          <p:nvPr/>
        </p:nvSpPr>
        <p:spPr>
          <a:xfrm>
            <a:off x="938262" y="3211935"/>
            <a:ext cx="2414536" cy="369332"/>
          </a:xfrm>
          <a:prstGeom prst="rect">
            <a:avLst/>
          </a:prstGeom>
        </p:spPr>
        <p:txBody>
          <a:bodyPr wrap="square">
            <a:spAutoFit/>
          </a:bodyPr>
          <a:lstStyle/>
          <a:p>
            <a:pPr algn="ctr"/>
            <a:r>
              <a:rPr lang="en-US" dirty="0"/>
              <a:t>float</a:t>
            </a:r>
          </a:p>
        </p:txBody>
      </p:sp>
      <p:sp>
        <p:nvSpPr>
          <p:cNvPr id="18" name="Rectangle 17">
            <a:extLst>
              <a:ext uri="{FF2B5EF4-FFF2-40B4-BE49-F238E27FC236}">
                <a16:creationId xmlns:a16="http://schemas.microsoft.com/office/drawing/2014/main" id="{E996C192-573C-7947-B41D-22076FC519C2}"/>
              </a:ext>
            </a:extLst>
          </p:cNvPr>
          <p:cNvSpPr/>
          <p:nvPr/>
        </p:nvSpPr>
        <p:spPr>
          <a:xfrm>
            <a:off x="5791198" y="3211935"/>
            <a:ext cx="2414536" cy="369332"/>
          </a:xfrm>
          <a:prstGeom prst="rect">
            <a:avLst/>
          </a:prstGeom>
        </p:spPr>
        <p:txBody>
          <a:bodyPr wrap="square">
            <a:spAutoFit/>
          </a:bodyPr>
          <a:lstStyle/>
          <a:p>
            <a:pPr algn="ctr"/>
            <a:r>
              <a:rPr lang="en-US" dirty="0"/>
              <a:t>floated</a:t>
            </a:r>
          </a:p>
        </p:txBody>
      </p:sp>
      <p:sp>
        <p:nvSpPr>
          <p:cNvPr id="19" name="Rectangle 18">
            <a:extLst>
              <a:ext uri="{FF2B5EF4-FFF2-40B4-BE49-F238E27FC236}">
                <a16:creationId xmlns:a16="http://schemas.microsoft.com/office/drawing/2014/main" id="{069C8EE7-8978-BF43-AD79-F7DF36AC3375}"/>
              </a:ext>
            </a:extLst>
          </p:cNvPr>
          <p:cNvSpPr/>
          <p:nvPr/>
        </p:nvSpPr>
        <p:spPr>
          <a:xfrm>
            <a:off x="4119617" y="3211935"/>
            <a:ext cx="654346" cy="369332"/>
          </a:xfrm>
          <a:prstGeom prst="rect">
            <a:avLst/>
          </a:prstGeom>
        </p:spPr>
        <p:txBody>
          <a:bodyPr wrap="none">
            <a:spAutoFit/>
          </a:bodyPr>
          <a:lstStyle/>
          <a:p>
            <a:r>
              <a:rPr lang="en-US" dirty="0"/>
              <a:t>float</a:t>
            </a:r>
          </a:p>
        </p:txBody>
      </p:sp>
      <p:sp>
        <p:nvSpPr>
          <p:cNvPr id="20" name="Rectangle 19">
            <a:extLst>
              <a:ext uri="{FF2B5EF4-FFF2-40B4-BE49-F238E27FC236}">
                <a16:creationId xmlns:a16="http://schemas.microsoft.com/office/drawing/2014/main" id="{D029D572-430C-9742-8AFE-69ECDDD2CFD5}"/>
              </a:ext>
            </a:extLst>
          </p:cNvPr>
          <p:cNvSpPr/>
          <p:nvPr/>
        </p:nvSpPr>
        <p:spPr>
          <a:xfrm>
            <a:off x="4585100" y="3211935"/>
            <a:ext cx="415498" cy="369332"/>
          </a:xfrm>
          <a:prstGeom prst="rect">
            <a:avLst/>
          </a:prstGeom>
        </p:spPr>
        <p:txBody>
          <a:bodyPr wrap="none">
            <a:spAutoFit/>
          </a:bodyPr>
          <a:lstStyle/>
          <a:p>
            <a:r>
              <a:rPr lang="en-US" dirty="0">
                <a:solidFill>
                  <a:srgbClr val="EB526C"/>
                </a:solidFill>
              </a:rPr>
              <a:t>ed</a:t>
            </a:r>
            <a:endParaRPr lang="en-US" dirty="0"/>
          </a:p>
        </p:txBody>
      </p:sp>
      <p:sp>
        <p:nvSpPr>
          <p:cNvPr id="22" name="Rectangle 21">
            <a:extLst>
              <a:ext uri="{FF2B5EF4-FFF2-40B4-BE49-F238E27FC236}">
                <a16:creationId xmlns:a16="http://schemas.microsoft.com/office/drawing/2014/main" id="{BFB3A8F6-93F2-C540-B973-D12C722B72ED}"/>
              </a:ext>
            </a:extLst>
          </p:cNvPr>
          <p:cNvSpPr/>
          <p:nvPr/>
        </p:nvSpPr>
        <p:spPr>
          <a:xfrm>
            <a:off x="941918" y="3649471"/>
            <a:ext cx="2414536" cy="369332"/>
          </a:xfrm>
          <a:prstGeom prst="rect">
            <a:avLst/>
          </a:prstGeom>
        </p:spPr>
        <p:txBody>
          <a:bodyPr wrap="square">
            <a:spAutoFit/>
          </a:bodyPr>
          <a:lstStyle/>
          <a:p>
            <a:pPr algn="ctr"/>
            <a:r>
              <a:rPr lang="en-US" dirty="0"/>
              <a:t>boil</a:t>
            </a:r>
          </a:p>
        </p:txBody>
      </p:sp>
      <p:sp>
        <p:nvSpPr>
          <p:cNvPr id="23" name="Rectangle 22">
            <a:extLst>
              <a:ext uri="{FF2B5EF4-FFF2-40B4-BE49-F238E27FC236}">
                <a16:creationId xmlns:a16="http://schemas.microsoft.com/office/drawing/2014/main" id="{FC03538E-42C1-1F41-960A-5CB947E8E9A3}"/>
              </a:ext>
            </a:extLst>
          </p:cNvPr>
          <p:cNvSpPr/>
          <p:nvPr/>
        </p:nvSpPr>
        <p:spPr>
          <a:xfrm>
            <a:off x="5794854" y="3649471"/>
            <a:ext cx="2414536" cy="369332"/>
          </a:xfrm>
          <a:prstGeom prst="rect">
            <a:avLst/>
          </a:prstGeom>
        </p:spPr>
        <p:txBody>
          <a:bodyPr wrap="square">
            <a:spAutoFit/>
          </a:bodyPr>
          <a:lstStyle/>
          <a:p>
            <a:pPr algn="ctr"/>
            <a:r>
              <a:rPr lang="en-US" dirty="0"/>
              <a:t>boiled</a:t>
            </a:r>
          </a:p>
        </p:txBody>
      </p:sp>
      <p:sp>
        <p:nvSpPr>
          <p:cNvPr id="24" name="Rectangle 23">
            <a:extLst>
              <a:ext uri="{FF2B5EF4-FFF2-40B4-BE49-F238E27FC236}">
                <a16:creationId xmlns:a16="http://schemas.microsoft.com/office/drawing/2014/main" id="{CB90CAC5-BC5D-C541-8837-59960A334080}"/>
              </a:ext>
            </a:extLst>
          </p:cNvPr>
          <p:cNvSpPr/>
          <p:nvPr/>
        </p:nvSpPr>
        <p:spPr>
          <a:xfrm>
            <a:off x="4210824" y="3649471"/>
            <a:ext cx="561372" cy="369332"/>
          </a:xfrm>
          <a:prstGeom prst="rect">
            <a:avLst/>
          </a:prstGeom>
        </p:spPr>
        <p:txBody>
          <a:bodyPr wrap="none">
            <a:spAutoFit/>
          </a:bodyPr>
          <a:lstStyle/>
          <a:p>
            <a:r>
              <a:rPr lang="en-US" dirty="0"/>
              <a:t>boil</a:t>
            </a:r>
          </a:p>
        </p:txBody>
      </p:sp>
      <p:sp>
        <p:nvSpPr>
          <p:cNvPr id="25" name="Rectangle 24">
            <a:extLst>
              <a:ext uri="{FF2B5EF4-FFF2-40B4-BE49-F238E27FC236}">
                <a16:creationId xmlns:a16="http://schemas.microsoft.com/office/drawing/2014/main" id="{B427E520-BCD6-3F42-A058-2CDD566E537A}"/>
              </a:ext>
            </a:extLst>
          </p:cNvPr>
          <p:cNvSpPr/>
          <p:nvPr/>
        </p:nvSpPr>
        <p:spPr>
          <a:xfrm>
            <a:off x="4588756" y="3649471"/>
            <a:ext cx="415498" cy="369332"/>
          </a:xfrm>
          <a:prstGeom prst="rect">
            <a:avLst/>
          </a:prstGeom>
        </p:spPr>
        <p:txBody>
          <a:bodyPr wrap="none">
            <a:spAutoFit/>
          </a:bodyPr>
          <a:lstStyle/>
          <a:p>
            <a:r>
              <a:rPr lang="en-US" dirty="0">
                <a:solidFill>
                  <a:srgbClr val="EB526C"/>
                </a:solidFill>
              </a:rPr>
              <a:t>ed</a:t>
            </a:r>
            <a:endParaRPr lang="en-US" dirty="0"/>
          </a:p>
        </p:txBody>
      </p:sp>
      <p:sp>
        <p:nvSpPr>
          <p:cNvPr id="26" name="Rectangle 25">
            <a:extLst>
              <a:ext uri="{FF2B5EF4-FFF2-40B4-BE49-F238E27FC236}">
                <a16:creationId xmlns:a16="http://schemas.microsoft.com/office/drawing/2014/main" id="{C6CBBE4C-B6EE-F645-AC08-01873C7676D4}"/>
              </a:ext>
            </a:extLst>
          </p:cNvPr>
          <p:cNvSpPr/>
          <p:nvPr/>
        </p:nvSpPr>
        <p:spPr>
          <a:xfrm>
            <a:off x="934609" y="4097866"/>
            <a:ext cx="2414536" cy="369332"/>
          </a:xfrm>
          <a:prstGeom prst="rect">
            <a:avLst/>
          </a:prstGeom>
        </p:spPr>
        <p:txBody>
          <a:bodyPr wrap="square">
            <a:spAutoFit/>
          </a:bodyPr>
          <a:lstStyle/>
          <a:p>
            <a:pPr algn="ctr"/>
            <a:r>
              <a:rPr lang="en-US" dirty="0"/>
              <a:t>sail</a:t>
            </a:r>
          </a:p>
        </p:txBody>
      </p:sp>
      <p:sp>
        <p:nvSpPr>
          <p:cNvPr id="27" name="Rectangle 26">
            <a:extLst>
              <a:ext uri="{FF2B5EF4-FFF2-40B4-BE49-F238E27FC236}">
                <a16:creationId xmlns:a16="http://schemas.microsoft.com/office/drawing/2014/main" id="{518D859F-573C-B346-800A-C62B35F5BC80}"/>
              </a:ext>
            </a:extLst>
          </p:cNvPr>
          <p:cNvSpPr/>
          <p:nvPr/>
        </p:nvSpPr>
        <p:spPr>
          <a:xfrm>
            <a:off x="5787545" y="4097866"/>
            <a:ext cx="2414536" cy="369332"/>
          </a:xfrm>
          <a:prstGeom prst="rect">
            <a:avLst/>
          </a:prstGeom>
        </p:spPr>
        <p:txBody>
          <a:bodyPr wrap="square">
            <a:spAutoFit/>
          </a:bodyPr>
          <a:lstStyle/>
          <a:p>
            <a:pPr algn="ctr"/>
            <a:r>
              <a:rPr lang="en-US" dirty="0"/>
              <a:t>sailed</a:t>
            </a:r>
          </a:p>
        </p:txBody>
      </p:sp>
      <p:sp>
        <p:nvSpPr>
          <p:cNvPr id="28" name="Rectangle 27">
            <a:extLst>
              <a:ext uri="{FF2B5EF4-FFF2-40B4-BE49-F238E27FC236}">
                <a16:creationId xmlns:a16="http://schemas.microsoft.com/office/drawing/2014/main" id="{2A23D46B-8A16-5A4A-AE49-454EC15C6DAF}"/>
              </a:ext>
            </a:extLst>
          </p:cNvPr>
          <p:cNvSpPr/>
          <p:nvPr/>
        </p:nvSpPr>
        <p:spPr>
          <a:xfrm>
            <a:off x="4222969" y="4097866"/>
            <a:ext cx="540533" cy="369332"/>
          </a:xfrm>
          <a:prstGeom prst="rect">
            <a:avLst/>
          </a:prstGeom>
        </p:spPr>
        <p:txBody>
          <a:bodyPr wrap="none">
            <a:spAutoFit/>
          </a:bodyPr>
          <a:lstStyle/>
          <a:p>
            <a:r>
              <a:rPr lang="en-US" dirty="0"/>
              <a:t>sail</a:t>
            </a:r>
          </a:p>
        </p:txBody>
      </p:sp>
      <p:sp>
        <p:nvSpPr>
          <p:cNvPr id="29" name="Rectangle 28">
            <a:extLst>
              <a:ext uri="{FF2B5EF4-FFF2-40B4-BE49-F238E27FC236}">
                <a16:creationId xmlns:a16="http://schemas.microsoft.com/office/drawing/2014/main" id="{1D4B22A8-B81D-2C4B-8AFB-D36458D4EF74}"/>
              </a:ext>
            </a:extLst>
          </p:cNvPr>
          <p:cNvSpPr/>
          <p:nvPr/>
        </p:nvSpPr>
        <p:spPr>
          <a:xfrm>
            <a:off x="4581447" y="4097866"/>
            <a:ext cx="415498" cy="369332"/>
          </a:xfrm>
          <a:prstGeom prst="rect">
            <a:avLst/>
          </a:prstGeom>
        </p:spPr>
        <p:txBody>
          <a:bodyPr wrap="none">
            <a:spAutoFit/>
          </a:bodyPr>
          <a:lstStyle/>
          <a:p>
            <a:r>
              <a:rPr lang="en-US" dirty="0">
                <a:solidFill>
                  <a:srgbClr val="EB526C"/>
                </a:solidFill>
              </a:rPr>
              <a:t>ed</a:t>
            </a:r>
            <a:endParaRPr lang="en-US" dirty="0"/>
          </a:p>
        </p:txBody>
      </p:sp>
      <p:sp>
        <p:nvSpPr>
          <p:cNvPr id="30" name="Rectangle 29">
            <a:extLst>
              <a:ext uri="{FF2B5EF4-FFF2-40B4-BE49-F238E27FC236}">
                <a16:creationId xmlns:a16="http://schemas.microsoft.com/office/drawing/2014/main" id="{7E58EF9B-99DB-E841-A30F-5FA6A1BC6284}"/>
              </a:ext>
            </a:extLst>
          </p:cNvPr>
          <p:cNvSpPr/>
          <p:nvPr/>
        </p:nvSpPr>
        <p:spPr>
          <a:xfrm>
            <a:off x="941921" y="4548567"/>
            <a:ext cx="2414536" cy="369332"/>
          </a:xfrm>
          <a:prstGeom prst="rect">
            <a:avLst/>
          </a:prstGeom>
        </p:spPr>
        <p:txBody>
          <a:bodyPr wrap="square">
            <a:spAutoFit/>
          </a:bodyPr>
          <a:lstStyle/>
          <a:p>
            <a:pPr algn="ctr"/>
            <a:r>
              <a:rPr lang="en-US" dirty="0"/>
              <a:t>snow</a:t>
            </a:r>
          </a:p>
        </p:txBody>
      </p:sp>
      <p:sp>
        <p:nvSpPr>
          <p:cNvPr id="31" name="Rectangle 30">
            <a:extLst>
              <a:ext uri="{FF2B5EF4-FFF2-40B4-BE49-F238E27FC236}">
                <a16:creationId xmlns:a16="http://schemas.microsoft.com/office/drawing/2014/main" id="{E641384C-62A5-224F-9530-08268604D5CF}"/>
              </a:ext>
            </a:extLst>
          </p:cNvPr>
          <p:cNvSpPr/>
          <p:nvPr/>
        </p:nvSpPr>
        <p:spPr>
          <a:xfrm>
            <a:off x="5794857" y="4548567"/>
            <a:ext cx="2414536" cy="369332"/>
          </a:xfrm>
          <a:prstGeom prst="rect">
            <a:avLst/>
          </a:prstGeom>
        </p:spPr>
        <p:txBody>
          <a:bodyPr wrap="square">
            <a:spAutoFit/>
          </a:bodyPr>
          <a:lstStyle/>
          <a:p>
            <a:pPr algn="ctr"/>
            <a:r>
              <a:rPr lang="en-US" dirty="0"/>
              <a:t>snowed</a:t>
            </a:r>
          </a:p>
        </p:txBody>
      </p:sp>
      <p:sp>
        <p:nvSpPr>
          <p:cNvPr id="32" name="Rectangle 31">
            <a:extLst>
              <a:ext uri="{FF2B5EF4-FFF2-40B4-BE49-F238E27FC236}">
                <a16:creationId xmlns:a16="http://schemas.microsoft.com/office/drawing/2014/main" id="{707784DB-D275-9449-9562-783367042355}"/>
              </a:ext>
            </a:extLst>
          </p:cNvPr>
          <p:cNvSpPr/>
          <p:nvPr/>
        </p:nvSpPr>
        <p:spPr>
          <a:xfrm>
            <a:off x="4055179" y="4548567"/>
            <a:ext cx="712054" cy="369332"/>
          </a:xfrm>
          <a:prstGeom prst="rect">
            <a:avLst/>
          </a:prstGeom>
        </p:spPr>
        <p:txBody>
          <a:bodyPr wrap="none">
            <a:spAutoFit/>
          </a:bodyPr>
          <a:lstStyle/>
          <a:p>
            <a:r>
              <a:rPr lang="en-US" dirty="0"/>
              <a:t>snow</a:t>
            </a:r>
          </a:p>
        </p:txBody>
      </p:sp>
      <p:sp>
        <p:nvSpPr>
          <p:cNvPr id="33" name="Rectangle 32">
            <a:extLst>
              <a:ext uri="{FF2B5EF4-FFF2-40B4-BE49-F238E27FC236}">
                <a16:creationId xmlns:a16="http://schemas.microsoft.com/office/drawing/2014/main" id="{24C48B84-2444-2848-A4E2-78104B7B6CB8}"/>
              </a:ext>
            </a:extLst>
          </p:cNvPr>
          <p:cNvSpPr/>
          <p:nvPr/>
        </p:nvSpPr>
        <p:spPr>
          <a:xfrm>
            <a:off x="4588759" y="4548567"/>
            <a:ext cx="415498" cy="369332"/>
          </a:xfrm>
          <a:prstGeom prst="rect">
            <a:avLst/>
          </a:prstGeom>
        </p:spPr>
        <p:txBody>
          <a:bodyPr wrap="none">
            <a:spAutoFit/>
          </a:bodyPr>
          <a:lstStyle/>
          <a:p>
            <a:r>
              <a:rPr lang="en-US" dirty="0">
                <a:solidFill>
                  <a:srgbClr val="EB526C"/>
                </a:solidFill>
              </a:rPr>
              <a:t>ed</a:t>
            </a:r>
            <a:endParaRPr lang="en-US" dirty="0"/>
          </a:p>
        </p:txBody>
      </p:sp>
    </p:spTree>
    <p:extLst>
      <p:ext uri="{BB962C8B-B14F-4D97-AF65-F5344CB8AC3E}">
        <p14:creationId xmlns:p14="http://schemas.microsoft.com/office/powerpoint/2010/main" val="17610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5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500"/>
                                        <p:tgtEl>
                                          <p:spTgt spid="3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500"/>
                                        <p:tgtEl>
                                          <p:spTgt spid="3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P spid="15" grpId="0"/>
      <p:bldP spid="16" grpId="0"/>
      <p:bldP spid="17" grpId="0"/>
      <p:bldP spid="18" grpId="0"/>
      <p:bldP spid="19" grpId="0"/>
      <p:bldP spid="20"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1BB845B6-BB90-5346-BC80-72ED7122EC52}"/>
              </a:ext>
            </a:extLst>
          </p:cNvPr>
          <p:cNvSpPr/>
          <p:nvPr/>
        </p:nvSpPr>
        <p:spPr>
          <a:xfrm rot="5400000">
            <a:off x="2766015" y="446885"/>
            <a:ext cx="1896801" cy="6538627"/>
          </a:xfrm>
          <a:prstGeom prst="round2SameRect">
            <a:avLst/>
          </a:prstGeom>
          <a:solidFill>
            <a:srgbClr val="CFB6D8">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title"/>
          </p:nvPr>
        </p:nvSpPr>
        <p:spPr>
          <a:xfrm>
            <a:off x="445104" y="407418"/>
            <a:ext cx="8253792" cy="945377"/>
          </a:xfrm>
          <a:prstGeom prst="round2SameRect">
            <a:avLst/>
          </a:prstGeom>
          <a:solidFill>
            <a:srgbClr val="019486"/>
          </a:solidFill>
        </p:spPr>
        <p:txBody>
          <a:bodyPr/>
          <a:lstStyle/>
          <a:p>
            <a:r>
              <a:rPr lang="en-GB" sz="3600" dirty="0">
                <a:solidFill>
                  <a:schemeClr val="bg1"/>
                </a:solidFill>
                <a:latin typeface="+mn-lt"/>
              </a:rPr>
              <a:t>Rule</a:t>
            </a:r>
          </a:p>
        </p:txBody>
      </p:sp>
      <p:sp>
        <p:nvSpPr>
          <p:cNvPr id="5" name="Rectangle 4"/>
          <p:cNvSpPr/>
          <p:nvPr/>
        </p:nvSpPr>
        <p:spPr>
          <a:xfrm>
            <a:off x="752021" y="3450350"/>
            <a:ext cx="4857042" cy="553998"/>
          </a:xfrm>
          <a:prstGeom prst="rect">
            <a:avLst/>
          </a:prstGeom>
        </p:spPr>
        <p:txBody>
          <a:bodyPr wrap="square" lIns="0" tIns="0" rIns="0" bIns="0">
            <a:spAutoFit/>
          </a:bodyPr>
          <a:lstStyle/>
          <a:p>
            <a:r>
              <a:rPr lang="en-GB" dirty="0"/>
              <a:t>If a word ends in a consonant followed by a  ‘y’, then change the ‘y’ to an ‘</a:t>
            </a:r>
            <a:r>
              <a:rPr lang="en-GB" dirty="0" err="1"/>
              <a:t>i</a:t>
            </a:r>
            <a:r>
              <a:rPr lang="en-GB" dirty="0"/>
              <a:t>’ and add ed.</a:t>
            </a:r>
            <a:endParaRPr lang="en-GB" sz="2000" dirty="0"/>
          </a:p>
        </p:txBody>
      </p:sp>
      <p:pic>
        <p:nvPicPr>
          <p:cNvPr id="7" name="Picture 6">
            <a:extLst>
              <a:ext uri="{FF2B5EF4-FFF2-40B4-BE49-F238E27FC236}">
                <a16:creationId xmlns:a16="http://schemas.microsoft.com/office/drawing/2014/main" id="{FA63CEAE-659D-BE4E-9301-B50FE9D896A7}"/>
              </a:ext>
            </a:extLst>
          </p:cNvPr>
          <p:cNvPicPr>
            <a:picLocks noChangeAspect="1"/>
          </p:cNvPicPr>
          <p:nvPr/>
        </p:nvPicPr>
        <p:blipFill rotWithShape="1">
          <a:blip r:embed="rId2">
            <a:extLst>
              <a:ext uri="{28A0092B-C50C-407E-A947-70E740481C1C}">
                <a14:useLocalDpi xmlns:a14="http://schemas.microsoft.com/office/drawing/2010/main" val="0"/>
              </a:ext>
            </a:extLst>
          </a:blip>
          <a:srcRect l="-20913" t="-21420" r="-15016" b="-1095"/>
          <a:stretch/>
        </p:blipFill>
        <p:spPr>
          <a:xfrm>
            <a:off x="5140712" y="1884717"/>
            <a:ext cx="3044283" cy="4527513"/>
          </a:xfrm>
          <a:prstGeom prst="rect">
            <a:avLst/>
          </a:prstGeom>
        </p:spPr>
      </p:pic>
    </p:spTree>
    <p:extLst>
      <p:ext uri="{BB962C8B-B14F-4D97-AF65-F5344CB8AC3E}">
        <p14:creationId xmlns:p14="http://schemas.microsoft.com/office/powerpoint/2010/main" val="245168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5104" y="407418"/>
            <a:ext cx="8253792" cy="1189888"/>
          </a:xfrm>
          <a:prstGeom prst="round2SameRect">
            <a:avLst/>
          </a:prstGeom>
          <a:solidFill>
            <a:srgbClr val="019486"/>
          </a:solidFill>
        </p:spPr>
        <p:txBody>
          <a:bodyPr/>
          <a:lstStyle/>
          <a:p>
            <a:pPr algn="ctr"/>
            <a:r>
              <a:rPr lang="en-GB" sz="3600" dirty="0">
                <a:solidFill>
                  <a:schemeClr val="bg1"/>
                </a:solidFill>
                <a:latin typeface="+mn-lt"/>
              </a:rPr>
              <a:t>Words With Long Vowel Sounds</a:t>
            </a:r>
          </a:p>
        </p:txBody>
      </p:sp>
      <p:graphicFrame>
        <p:nvGraphicFramePr>
          <p:cNvPr id="8" name="Table 6">
            <a:extLst>
              <a:ext uri="{FF2B5EF4-FFF2-40B4-BE49-F238E27FC236}">
                <a16:creationId xmlns:a16="http://schemas.microsoft.com/office/drawing/2014/main" id="{26221AEA-5FA5-D345-A0E4-083CEEB96DE5}"/>
              </a:ext>
            </a:extLst>
          </p:cNvPr>
          <p:cNvGraphicFramePr>
            <a:graphicFrameLocks noGrp="1"/>
          </p:cNvGraphicFramePr>
          <p:nvPr>
            <p:extLst>
              <p:ext uri="{D42A27DB-BD31-4B8C-83A1-F6EECF244321}">
                <p14:modId xmlns:p14="http://schemas.microsoft.com/office/powerpoint/2010/main" val="3437491854"/>
              </p:ext>
            </p:extLst>
          </p:nvPr>
        </p:nvGraphicFramePr>
        <p:xfrm>
          <a:off x="938263" y="2520209"/>
          <a:ext cx="7267473" cy="2232200"/>
        </p:xfrm>
        <a:graphic>
          <a:graphicData uri="http://schemas.openxmlformats.org/drawingml/2006/table">
            <a:tbl>
              <a:tblPr firstRow="1" bandRow="1">
                <a:tableStyleId>{5C22544A-7EE6-4342-B048-85BDC9FD1C3A}</a:tableStyleId>
              </a:tblPr>
              <a:tblGrid>
                <a:gridCol w="2422491">
                  <a:extLst>
                    <a:ext uri="{9D8B030D-6E8A-4147-A177-3AD203B41FA5}">
                      <a16:colId xmlns:a16="http://schemas.microsoft.com/office/drawing/2014/main" val="2946111650"/>
                    </a:ext>
                  </a:extLst>
                </a:gridCol>
                <a:gridCol w="2422491">
                  <a:extLst>
                    <a:ext uri="{9D8B030D-6E8A-4147-A177-3AD203B41FA5}">
                      <a16:colId xmlns:a16="http://schemas.microsoft.com/office/drawing/2014/main" val="3481103496"/>
                    </a:ext>
                  </a:extLst>
                </a:gridCol>
                <a:gridCol w="2422491">
                  <a:extLst>
                    <a:ext uri="{9D8B030D-6E8A-4147-A177-3AD203B41FA5}">
                      <a16:colId xmlns:a16="http://schemas.microsoft.com/office/drawing/2014/main" val="4211805038"/>
                    </a:ext>
                  </a:extLst>
                </a:gridCol>
              </a:tblGrid>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extLst>
                  <a:ext uri="{0D108BD9-81ED-4DB2-BD59-A6C34878D82A}">
                    <a16:rowId xmlns:a16="http://schemas.microsoft.com/office/drawing/2014/main" val="575115712"/>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extLst>
                  <a:ext uri="{0D108BD9-81ED-4DB2-BD59-A6C34878D82A}">
                    <a16:rowId xmlns:a16="http://schemas.microsoft.com/office/drawing/2014/main" val="1178010138"/>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extLst>
                  <a:ext uri="{0D108BD9-81ED-4DB2-BD59-A6C34878D82A}">
                    <a16:rowId xmlns:a16="http://schemas.microsoft.com/office/drawing/2014/main" val="130162929"/>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extLst>
                  <a:ext uri="{0D108BD9-81ED-4DB2-BD59-A6C34878D82A}">
                    <a16:rowId xmlns:a16="http://schemas.microsoft.com/office/drawing/2014/main" val="3293955180"/>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6D8">
                        <a:alpha val="50980"/>
                      </a:srgbClr>
                    </a:solidFill>
                  </a:tcPr>
                </a:tc>
                <a:extLst>
                  <a:ext uri="{0D108BD9-81ED-4DB2-BD59-A6C34878D82A}">
                    <a16:rowId xmlns:a16="http://schemas.microsoft.com/office/drawing/2014/main" val="2267472857"/>
                  </a:ext>
                </a:extLst>
              </a:tr>
            </a:tbl>
          </a:graphicData>
        </a:graphic>
      </p:graphicFrame>
      <p:pic>
        <p:nvPicPr>
          <p:cNvPr id="10" name="Picture 9">
            <a:extLst>
              <a:ext uri="{FF2B5EF4-FFF2-40B4-BE49-F238E27FC236}">
                <a16:creationId xmlns:a16="http://schemas.microsoft.com/office/drawing/2014/main" id="{EAA9EFD2-4B74-3445-81AB-61E9FBFDA76B}"/>
              </a:ext>
            </a:extLst>
          </p:cNvPr>
          <p:cNvPicPr>
            <a:picLocks noChangeAspect="1"/>
          </p:cNvPicPr>
          <p:nvPr/>
        </p:nvPicPr>
        <p:blipFill>
          <a:blip r:embed="rId2">
            <a:extLst>
              <a:ext uri="{28A0092B-C50C-407E-A947-70E740481C1C}">
                <a14:useLocalDpi xmlns:a14="http://schemas.microsoft.com/office/drawing/2010/main" val="0"/>
              </a:ext>
            </a:extLst>
          </a:blip>
          <a:srcRect l="1325" r="1325"/>
          <a:stretch/>
        </p:blipFill>
        <p:spPr>
          <a:xfrm>
            <a:off x="7340501" y="4179595"/>
            <a:ext cx="1315116" cy="2229102"/>
          </a:xfrm>
          <a:prstGeom prst="rect">
            <a:avLst/>
          </a:prstGeom>
        </p:spPr>
      </p:pic>
      <p:sp>
        <p:nvSpPr>
          <p:cNvPr id="7" name="Rectangle 6">
            <a:extLst>
              <a:ext uri="{FF2B5EF4-FFF2-40B4-BE49-F238E27FC236}">
                <a16:creationId xmlns:a16="http://schemas.microsoft.com/office/drawing/2014/main" id="{1A88A7FA-55E8-BB4A-A012-D74A9C6493D2}"/>
              </a:ext>
            </a:extLst>
          </p:cNvPr>
          <p:cNvSpPr/>
          <p:nvPr/>
        </p:nvSpPr>
        <p:spPr>
          <a:xfrm>
            <a:off x="938264" y="2563432"/>
            <a:ext cx="2414536" cy="369332"/>
          </a:xfrm>
          <a:prstGeom prst="rect">
            <a:avLst/>
          </a:prstGeom>
        </p:spPr>
        <p:txBody>
          <a:bodyPr wrap="square">
            <a:spAutoFit/>
          </a:bodyPr>
          <a:lstStyle/>
          <a:p>
            <a:pPr algn="ctr"/>
            <a:r>
              <a:rPr lang="en-US" dirty="0"/>
              <a:t>carry</a:t>
            </a:r>
          </a:p>
        </p:txBody>
      </p:sp>
      <p:sp>
        <p:nvSpPr>
          <p:cNvPr id="9" name="Rectangle 8">
            <a:extLst>
              <a:ext uri="{FF2B5EF4-FFF2-40B4-BE49-F238E27FC236}">
                <a16:creationId xmlns:a16="http://schemas.microsoft.com/office/drawing/2014/main" id="{C3564FFA-2BB2-5944-A13F-E1A5639BAC7E}"/>
              </a:ext>
            </a:extLst>
          </p:cNvPr>
          <p:cNvSpPr/>
          <p:nvPr/>
        </p:nvSpPr>
        <p:spPr>
          <a:xfrm>
            <a:off x="5791200" y="2563432"/>
            <a:ext cx="2414536" cy="369332"/>
          </a:xfrm>
          <a:prstGeom prst="rect">
            <a:avLst/>
          </a:prstGeom>
        </p:spPr>
        <p:txBody>
          <a:bodyPr wrap="square">
            <a:spAutoFit/>
          </a:bodyPr>
          <a:lstStyle/>
          <a:p>
            <a:pPr algn="ctr"/>
            <a:r>
              <a:rPr lang="en-US" dirty="0"/>
              <a:t>carried</a:t>
            </a:r>
          </a:p>
        </p:txBody>
      </p:sp>
      <p:sp>
        <p:nvSpPr>
          <p:cNvPr id="11" name="Rectangle 10">
            <a:extLst>
              <a:ext uri="{FF2B5EF4-FFF2-40B4-BE49-F238E27FC236}">
                <a16:creationId xmlns:a16="http://schemas.microsoft.com/office/drawing/2014/main" id="{DC326EFC-801F-8F43-8E86-FC89FB2D824E}"/>
              </a:ext>
            </a:extLst>
          </p:cNvPr>
          <p:cNvSpPr/>
          <p:nvPr/>
        </p:nvSpPr>
        <p:spPr>
          <a:xfrm>
            <a:off x="4012172" y="2562636"/>
            <a:ext cx="675075" cy="369332"/>
          </a:xfrm>
          <a:prstGeom prst="rect">
            <a:avLst/>
          </a:prstGeom>
        </p:spPr>
        <p:txBody>
          <a:bodyPr wrap="square">
            <a:spAutoFit/>
          </a:bodyPr>
          <a:lstStyle/>
          <a:p>
            <a:pPr algn="ctr"/>
            <a:r>
              <a:rPr lang="en-US" dirty="0" err="1"/>
              <a:t>carr</a:t>
            </a:r>
            <a:endParaRPr lang="en-US" dirty="0"/>
          </a:p>
        </p:txBody>
      </p:sp>
      <p:sp>
        <p:nvSpPr>
          <p:cNvPr id="12" name="Rectangle 11">
            <a:extLst>
              <a:ext uri="{FF2B5EF4-FFF2-40B4-BE49-F238E27FC236}">
                <a16:creationId xmlns:a16="http://schemas.microsoft.com/office/drawing/2014/main" id="{C4C103C9-6DB9-3246-9BCE-D852453C1743}"/>
              </a:ext>
            </a:extLst>
          </p:cNvPr>
          <p:cNvSpPr/>
          <p:nvPr/>
        </p:nvSpPr>
        <p:spPr>
          <a:xfrm>
            <a:off x="4470501" y="2562636"/>
            <a:ext cx="251992" cy="369332"/>
          </a:xfrm>
          <a:prstGeom prst="rect">
            <a:avLst/>
          </a:prstGeom>
        </p:spPr>
        <p:txBody>
          <a:bodyPr wrap="none">
            <a:spAutoFit/>
          </a:bodyPr>
          <a:lstStyle/>
          <a:p>
            <a:r>
              <a:rPr lang="en-US" dirty="0">
                <a:solidFill>
                  <a:srgbClr val="019641"/>
                </a:solidFill>
              </a:rPr>
              <a:t>i</a:t>
            </a:r>
            <a:endParaRPr lang="en-US" dirty="0"/>
          </a:p>
        </p:txBody>
      </p:sp>
      <p:sp>
        <p:nvSpPr>
          <p:cNvPr id="13" name="Rectangle 12">
            <a:extLst>
              <a:ext uri="{FF2B5EF4-FFF2-40B4-BE49-F238E27FC236}">
                <a16:creationId xmlns:a16="http://schemas.microsoft.com/office/drawing/2014/main" id="{9F339BE0-AA16-B040-8827-34B002436DC2}"/>
              </a:ext>
            </a:extLst>
          </p:cNvPr>
          <p:cNvSpPr/>
          <p:nvPr/>
        </p:nvSpPr>
        <p:spPr>
          <a:xfrm>
            <a:off x="4541744" y="2554886"/>
            <a:ext cx="415498" cy="369332"/>
          </a:xfrm>
          <a:prstGeom prst="rect">
            <a:avLst/>
          </a:prstGeom>
        </p:spPr>
        <p:txBody>
          <a:bodyPr wrap="none">
            <a:spAutoFit/>
          </a:bodyPr>
          <a:lstStyle/>
          <a:p>
            <a:r>
              <a:rPr lang="en-US" dirty="0">
                <a:solidFill>
                  <a:srgbClr val="EB526C"/>
                </a:solidFill>
              </a:rPr>
              <a:t>ed</a:t>
            </a:r>
            <a:endParaRPr lang="en-US" dirty="0"/>
          </a:p>
        </p:txBody>
      </p:sp>
      <p:sp>
        <p:nvSpPr>
          <p:cNvPr id="14" name="Rectangle 13">
            <a:extLst>
              <a:ext uri="{FF2B5EF4-FFF2-40B4-BE49-F238E27FC236}">
                <a16:creationId xmlns:a16="http://schemas.microsoft.com/office/drawing/2014/main" id="{5794E45D-C4E1-C04D-8637-D0394052D5AF}"/>
              </a:ext>
            </a:extLst>
          </p:cNvPr>
          <p:cNvSpPr/>
          <p:nvPr/>
        </p:nvSpPr>
        <p:spPr>
          <a:xfrm>
            <a:off x="938262" y="3010158"/>
            <a:ext cx="2414536" cy="369332"/>
          </a:xfrm>
          <a:prstGeom prst="rect">
            <a:avLst/>
          </a:prstGeom>
        </p:spPr>
        <p:txBody>
          <a:bodyPr wrap="square">
            <a:spAutoFit/>
          </a:bodyPr>
          <a:lstStyle/>
          <a:p>
            <a:pPr algn="ctr"/>
            <a:r>
              <a:rPr lang="en-US" dirty="0"/>
              <a:t>reply</a:t>
            </a:r>
          </a:p>
        </p:txBody>
      </p:sp>
      <p:sp>
        <p:nvSpPr>
          <p:cNvPr id="15" name="Rectangle 14">
            <a:extLst>
              <a:ext uri="{FF2B5EF4-FFF2-40B4-BE49-F238E27FC236}">
                <a16:creationId xmlns:a16="http://schemas.microsoft.com/office/drawing/2014/main" id="{C5D5BCDD-29D5-314A-A310-689469C02E5B}"/>
              </a:ext>
            </a:extLst>
          </p:cNvPr>
          <p:cNvSpPr/>
          <p:nvPr/>
        </p:nvSpPr>
        <p:spPr>
          <a:xfrm>
            <a:off x="5791198" y="3010158"/>
            <a:ext cx="2414536" cy="369332"/>
          </a:xfrm>
          <a:prstGeom prst="rect">
            <a:avLst/>
          </a:prstGeom>
        </p:spPr>
        <p:txBody>
          <a:bodyPr wrap="square">
            <a:spAutoFit/>
          </a:bodyPr>
          <a:lstStyle/>
          <a:p>
            <a:pPr algn="ctr"/>
            <a:r>
              <a:rPr lang="en-US" dirty="0"/>
              <a:t>replied</a:t>
            </a:r>
          </a:p>
        </p:txBody>
      </p:sp>
      <p:sp>
        <p:nvSpPr>
          <p:cNvPr id="16" name="Rectangle 15">
            <a:extLst>
              <a:ext uri="{FF2B5EF4-FFF2-40B4-BE49-F238E27FC236}">
                <a16:creationId xmlns:a16="http://schemas.microsoft.com/office/drawing/2014/main" id="{5457C965-7611-E244-A939-215AAFEF12AF}"/>
              </a:ext>
            </a:extLst>
          </p:cNvPr>
          <p:cNvSpPr/>
          <p:nvPr/>
        </p:nvSpPr>
        <p:spPr>
          <a:xfrm>
            <a:off x="4029262" y="3009362"/>
            <a:ext cx="675075" cy="369332"/>
          </a:xfrm>
          <a:prstGeom prst="rect">
            <a:avLst/>
          </a:prstGeom>
        </p:spPr>
        <p:txBody>
          <a:bodyPr wrap="square">
            <a:spAutoFit/>
          </a:bodyPr>
          <a:lstStyle/>
          <a:p>
            <a:pPr algn="ctr"/>
            <a:r>
              <a:rPr lang="en-US" dirty="0" err="1"/>
              <a:t>repl</a:t>
            </a:r>
            <a:endParaRPr lang="en-US" dirty="0"/>
          </a:p>
        </p:txBody>
      </p:sp>
      <p:sp>
        <p:nvSpPr>
          <p:cNvPr id="17" name="Rectangle 16">
            <a:extLst>
              <a:ext uri="{FF2B5EF4-FFF2-40B4-BE49-F238E27FC236}">
                <a16:creationId xmlns:a16="http://schemas.microsoft.com/office/drawing/2014/main" id="{3FB51D7F-D6C7-2E47-96B4-0A6AEDF1262C}"/>
              </a:ext>
            </a:extLst>
          </p:cNvPr>
          <p:cNvSpPr/>
          <p:nvPr/>
        </p:nvSpPr>
        <p:spPr>
          <a:xfrm>
            <a:off x="4470499" y="3009362"/>
            <a:ext cx="251992" cy="369332"/>
          </a:xfrm>
          <a:prstGeom prst="rect">
            <a:avLst/>
          </a:prstGeom>
        </p:spPr>
        <p:txBody>
          <a:bodyPr wrap="none">
            <a:spAutoFit/>
          </a:bodyPr>
          <a:lstStyle/>
          <a:p>
            <a:r>
              <a:rPr lang="en-US" dirty="0">
                <a:solidFill>
                  <a:srgbClr val="019641"/>
                </a:solidFill>
              </a:rPr>
              <a:t>i</a:t>
            </a:r>
            <a:endParaRPr lang="en-US" dirty="0"/>
          </a:p>
        </p:txBody>
      </p:sp>
      <p:sp>
        <p:nvSpPr>
          <p:cNvPr id="18" name="Rectangle 17">
            <a:extLst>
              <a:ext uri="{FF2B5EF4-FFF2-40B4-BE49-F238E27FC236}">
                <a16:creationId xmlns:a16="http://schemas.microsoft.com/office/drawing/2014/main" id="{FE2C3C1D-60D8-D447-A018-98823B4CF5BF}"/>
              </a:ext>
            </a:extLst>
          </p:cNvPr>
          <p:cNvSpPr/>
          <p:nvPr/>
        </p:nvSpPr>
        <p:spPr>
          <a:xfrm>
            <a:off x="4541742" y="3001612"/>
            <a:ext cx="415498" cy="369332"/>
          </a:xfrm>
          <a:prstGeom prst="rect">
            <a:avLst/>
          </a:prstGeom>
        </p:spPr>
        <p:txBody>
          <a:bodyPr wrap="none">
            <a:spAutoFit/>
          </a:bodyPr>
          <a:lstStyle/>
          <a:p>
            <a:r>
              <a:rPr lang="en-US" dirty="0">
                <a:solidFill>
                  <a:srgbClr val="EB526C"/>
                </a:solidFill>
              </a:rPr>
              <a:t>ed</a:t>
            </a:r>
            <a:endParaRPr lang="en-US" dirty="0"/>
          </a:p>
        </p:txBody>
      </p:sp>
      <p:sp>
        <p:nvSpPr>
          <p:cNvPr id="19" name="Rectangle 18">
            <a:extLst>
              <a:ext uri="{FF2B5EF4-FFF2-40B4-BE49-F238E27FC236}">
                <a16:creationId xmlns:a16="http://schemas.microsoft.com/office/drawing/2014/main" id="{00ED24E7-D3A0-5D42-8FE9-0E9D0F62FC8E}"/>
              </a:ext>
            </a:extLst>
          </p:cNvPr>
          <p:cNvSpPr/>
          <p:nvPr/>
        </p:nvSpPr>
        <p:spPr>
          <a:xfrm>
            <a:off x="938262" y="3452873"/>
            <a:ext cx="2414536" cy="369332"/>
          </a:xfrm>
          <a:prstGeom prst="rect">
            <a:avLst/>
          </a:prstGeom>
        </p:spPr>
        <p:txBody>
          <a:bodyPr wrap="square">
            <a:spAutoFit/>
          </a:bodyPr>
          <a:lstStyle/>
          <a:p>
            <a:pPr algn="ctr"/>
            <a:r>
              <a:rPr lang="en-US" dirty="0"/>
              <a:t>marry</a:t>
            </a:r>
          </a:p>
        </p:txBody>
      </p:sp>
      <p:sp>
        <p:nvSpPr>
          <p:cNvPr id="20" name="Rectangle 19">
            <a:extLst>
              <a:ext uri="{FF2B5EF4-FFF2-40B4-BE49-F238E27FC236}">
                <a16:creationId xmlns:a16="http://schemas.microsoft.com/office/drawing/2014/main" id="{D0BF4D7A-0566-0E40-8C41-71BC917EDBD8}"/>
              </a:ext>
            </a:extLst>
          </p:cNvPr>
          <p:cNvSpPr/>
          <p:nvPr/>
        </p:nvSpPr>
        <p:spPr>
          <a:xfrm>
            <a:off x="5791198" y="3452873"/>
            <a:ext cx="2414536" cy="369332"/>
          </a:xfrm>
          <a:prstGeom prst="rect">
            <a:avLst/>
          </a:prstGeom>
        </p:spPr>
        <p:txBody>
          <a:bodyPr wrap="square">
            <a:spAutoFit/>
          </a:bodyPr>
          <a:lstStyle/>
          <a:p>
            <a:pPr algn="ctr"/>
            <a:r>
              <a:rPr lang="en-US" dirty="0"/>
              <a:t>married</a:t>
            </a:r>
          </a:p>
        </p:txBody>
      </p:sp>
      <p:sp>
        <p:nvSpPr>
          <p:cNvPr id="22" name="Rectangle 21">
            <a:extLst>
              <a:ext uri="{FF2B5EF4-FFF2-40B4-BE49-F238E27FC236}">
                <a16:creationId xmlns:a16="http://schemas.microsoft.com/office/drawing/2014/main" id="{123A690F-8358-3643-B2DD-02EAE9E67A52}"/>
              </a:ext>
            </a:extLst>
          </p:cNvPr>
          <p:cNvSpPr/>
          <p:nvPr/>
        </p:nvSpPr>
        <p:spPr>
          <a:xfrm>
            <a:off x="3948158" y="3452077"/>
            <a:ext cx="739088" cy="369332"/>
          </a:xfrm>
          <a:prstGeom prst="rect">
            <a:avLst/>
          </a:prstGeom>
        </p:spPr>
        <p:txBody>
          <a:bodyPr wrap="square">
            <a:spAutoFit/>
          </a:bodyPr>
          <a:lstStyle/>
          <a:p>
            <a:pPr algn="ctr"/>
            <a:r>
              <a:rPr lang="en-US" dirty="0" err="1"/>
              <a:t>marr</a:t>
            </a:r>
            <a:endParaRPr lang="en-US" dirty="0"/>
          </a:p>
        </p:txBody>
      </p:sp>
      <p:sp>
        <p:nvSpPr>
          <p:cNvPr id="23" name="Rectangle 22">
            <a:extLst>
              <a:ext uri="{FF2B5EF4-FFF2-40B4-BE49-F238E27FC236}">
                <a16:creationId xmlns:a16="http://schemas.microsoft.com/office/drawing/2014/main" id="{A3FFE5D5-9A10-A64D-B7B1-F1234254B199}"/>
              </a:ext>
            </a:extLst>
          </p:cNvPr>
          <p:cNvSpPr/>
          <p:nvPr/>
        </p:nvSpPr>
        <p:spPr>
          <a:xfrm>
            <a:off x="4470499" y="3452077"/>
            <a:ext cx="251992" cy="369332"/>
          </a:xfrm>
          <a:prstGeom prst="rect">
            <a:avLst/>
          </a:prstGeom>
        </p:spPr>
        <p:txBody>
          <a:bodyPr wrap="none">
            <a:spAutoFit/>
          </a:bodyPr>
          <a:lstStyle/>
          <a:p>
            <a:r>
              <a:rPr lang="en-US" dirty="0">
                <a:solidFill>
                  <a:srgbClr val="019641"/>
                </a:solidFill>
              </a:rPr>
              <a:t>i</a:t>
            </a:r>
            <a:endParaRPr lang="en-US" dirty="0"/>
          </a:p>
        </p:txBody>
      </p:sp>
      <p:sp>
        <p:nvSpPr>
          <p:cNvPr id="24" name="Rectangle 23">
            <a:extLst>
              <a:ext uri="{FF2B5EF4-FFF2-40B4-BE49-F238E27FC236}">
                <a16:creationId xmlns:a16="http://schemas.microsoft.com/office/drawing/2014/main" id="{847146F2-BE31-214C-A1D6-FF529186D0A2}"/>
              </a:ext>
            </a:extLst>
          </p:cNvPr>
          <p:cNvSpPr/>
          <p:nvPr/>
        </p:nvSpPr>
        <p:spPr>
          <a:xfrm>
            <a:off x="4541742" y="3444327"/>
            <a:ext cx="415498" cy="369332"/>
          </a:xfrm>
          <a:prstGeom prst="rect">
            <a:avLst/>
          </a:prstGeom>
        </p:spPr>
        <p:txBody>
          <a:bodyPr wrap="none">
            <a:spAutoFit/>
          </a:bodyPr>
          <a:lstStyle/>
          <a:p>
            <a:r>
              <a:rPr lang="en-US" dirty="0">
                <a:solidFill>
                  <a:srgbClr val="EB526C"/>
                </a:solidFill>
              </a:rPr>
              <a:t>ed</a:t>
            </a:r>
            <a:endParaRPr lang="en-US" dirty="0"/>
          </a:p>
        </p:txBody>
      </p:sp>
      <p:sp>
        <p:nvSpPr>
          <p:cNvPr id="25" name="Rectangle 24">
            <a:extLst>
              <a:ext uri="{FF2B5EF4-FFF2-40B4-BE49-F238E27FC236}">
                <a16:creationId xmlns:a16="http://schemas.microsoft.com/office/drawing/2014/main" id="{5D2644E2-450D-1B4C-B099-9B513A81AF9C}"/>
              </a:ext>
            </a:extLst>
          </p:cNvPr>
          <p:cNvSpPr/>
          <p:nvPr/>
        </p:nvSpPr>
        <p:spPr>
          <a:xfrm>
            <a:off x="938262" y="3904134"/>
            <a:ext cx="2414536" cy="369332"/>
          </a:xfrm>
          <a:prstGeom prst="rect">
            <a:avLst/>
          </a:prstGeom>
        </p:spPr>
        <p:txBody>
          <a:bodyPr wrap="square">
            <a:spAutoFit/>
          </a:bodyPr>
          <a:lstStyle/>
          <a:p>
            <a:pPr algn="ctr"/>
            <a:r>
              <a:rPr lang="en-US" dirty="0"/>
              <a:t>study</a:t>
            </a:r>
          </a:p>
        </p:txBody>
      </p:sp>
      <p:sp>
        <p:nvSpPr>
          <p:cNvPr id="26" name="Rectangle 25">
            <a:extLst>
              <a:ext uri="{FF2B5EF4-FFF2-40B4-BE49-F238E27FC236}">
                <a16:creationId xmlns:a16="http://schemas.microsoft.com/office/drawing/2014/main" id="{BDE0A374-3DDC-CC4A-8EF6-4F26C5E55325}"/>
              </a:ext>
            </a:extLst>
          </p:cNvPr>
          <p:cNvSpPr/>
          <p:nvPr/>
        </p:nvSpPr>
        <p:spPr>
          <a:xfrm>
            <a:off x="5791198" y="3904134"/>
            <a:ext cx="2414536" cy="369332"/>
          </a:xfrm>
          <a:prstGeom prst="rect">
            <a:avLst/>
          </a:prstGeom>
        </p:spPr>
        <p:txBody>
          <a:bodyPr wrap="square">
            <a:spAutoFit/>
          </a:bodyPr>
          <a:lstStyle/>
          <a:p>
            <a:pPr algn="ctr"/>
            <a:r>
              <a:rPr lang="en-US" dirty="0"/>
              <a:t>studied</a:t>
            </a:r>
          </a:p>
        </p:txBody>
      </p:sp>
      <p:sp>
        <p:nvSpPr>
          <p:cNvPr id="27" name="Rectangle 26">
            <a:extLst>
              <a:ext uri="{FF2B5EF4-FFF2-40B4-BE49-F238E27FC236}">
                <a16:creationId xmlns:a16="http://schemas.microsoft.com/office/drawing/2014/main" id="{634F363B-C0F3-6948-AF7C-AE9ECFF22135}"/>
              </a:ext>
            </a:extLst>
          </p:cNvPr>
          <p:cNvSpPr/>
          <p:nvPr/>
        </p:nvSpPr>
        <p:spPr>
          <a:xfrm>
            <a:off x="4012170" y="3903338"/>
            <a:ext cx="675075" cy="369332"/>
          </a:xfrm>
          <a:prstGeom prst="rect">
            <a:avLst/>
          </a:prstGeom>
        </p:spPr>
        <p:txBody>
          <a:bodyPr wrap="square">
            <a:spAutoFit/>
          </a:bodyPr>
          <a:lstStyle/>
          <a:p>
            <a:pPr algn="ctr"/>
            <a:r>
              <a:rPr lang="en-US" dirty="0"/>
              <a:t>stud</a:t>
            </a:r>
          </a:p>
        </p:txBody>
      </p:sp>
      <p:sp>
        <p:nvSpPr>
          <p:cNvPr id="28" name="Rectangle 27">
            <a:extLst>
              <a:ext uri="{FF2B5EF4-FFF2-40B4-BE49-F238E27FC236}">
                <a16:creationId xmlns:a16="http://schemas.microsoft.com/office/drawing/2014/main" id="{0D9E9917-EB2B-DA4F-B910-0CB02BFDE1AA}"/>
              </a:ext>
            </a:extLst>
          </p:cNvPr>
          <p:cNvSpPr/>
          <p:nvPr/>
        </p:nvSpPr>
        <p:spPr>
          <a:xfrm>
            <a:off x="4470499" y="3903338"/>
            <a:ext cx="251992" cy="369332"/>
          </a:xfrm>
          <a:prstGeom prst="rect">
            <a:avLst/>
          </a:prstGeom>
        </p:spPr>
        <p:txBody>
          <a:bodyPr wrap="none">
            <a:spAutoFit/>
          </a:bodyPr>
          <a:lstStyle/>
          <a:p>
            <a:r>
              <a:rPr lang="en-US" dirty="0">
                <a:solidFill>
                  <a:srgbClr val="019641"/>
                </a:solidFill>
              </a:rPr>
              <a:t>i</a:t>
            </a:r>
            <a:endParaRPr lang="en-US" dirty="0"/>
          </a:p>
        </p:txBody>
      </p:sp>
      <p:sp>
        <p:nvSpPr>
          <p:cNvPr id="29" name="Rectangle 28">
            <a:extLst>
              <a:ext uri="{FF2B5EF4-FFF2-40B4-BE49-F238E27FC236}">
                <a16:creationId xmlns:a16="http://schemas.microsoft.com/office/drawing/2014/main" id="{16DC2714-1356-944F-99D0-3CC00353A132}"/>
              </a:ext>
            </a:extLst>
          </p:cNvPr>
          <p:cNvSpPr/>
          <p:nvPr/>
        </p:nvSpPr>
        <p:spPr>
          <a:xfrm>
            <a:off x="4541742" y="3895588"/>
            <a:ext cx="415498" cy="369332"/>
          </a:xfrm>
          <a:prstGeom prst="rect">
            <a:avLst/>
          </a:prstGeom>
        </p:spPr>
        <p:txBody>
          <a:bodyPr wrap="none">
            <a:spAutoFit/>
          </a:bodyPr>
          <a:lstStyle/>
          <a:p>
            <a:r>
              <a:rPr lang="en-US" dirty="0">
                <a:solidFill>
                  <a:srgbClr val="EB526C"/>
                </a:solidFill>
              </a:rPr>
              <a:t>ed</a:t>
            </a:r>
            <a:endParaRPr lang="en-US" dirty="0"/>
          </a:p>
        </p:txBody>
      </p:sp>
      <p:sp>
        <p:nvSpPr>
          <p:cNvPr id="30" name="Rectangle 29">
            <a:extLst>
              <a:ext uri="{FF2B5EF4-FFF2-40B4-BE49-F238E27FC236}">
                <a16:creationId xmlns:a16="http://schemas.microsoft.com/office/drawing/2014/main" id="{EC83E6D5-BCB5-CF4F-9363-05B75D3A27D3}"/>
              </a:ext>
            </a:extLst>
          </p:cNvPr>
          <p:cNvSpPr/>
          <p:nvPr/>
        </p:nvSpPr>
        <p:spPr>
          <a:xfrm>
            <a:off x="938262" y="4344820"/>
            <a:ext cx="2414536" cy="369332"/>
          </a:xfrm>
          <a:prstGeom prst="rect">
            <a:avLst/>
          </a:prstGeom>
        </p:spPr>
        <p:txBody>
          <a:bodyPr wrap="square">
            <a:spAutoFit/>
          </a:bodyPr>
          <a:lstStyle/>
          <a:p>
            <a:pPr algn="ctr"/>
            <a:r>
              <a:rPr lang="en-US" dirty="0"/>
              <a:t>supply</a:t>
            </a:r>
          </a:p>
        </p:txBody>
      </p:sp>
      <p:sp>
        <p:nvSpPr>
          <p:cNvPr id="31" name="Rectangle 30">
            <a:extLst>
              <a:ext uri="{FF2B5EF4-FFF2-40B4-BE49-F238E27FC236}">
                <a16:creationId xmlns:a16="http://schemas.microsoft.com/office/drawing/2014/main" id="{1E80DC7D-4CCA-0347-89A2-EE1B92EF6BFE}"/>
              </a:ext>
            </a:extLst>
          </p:cNvPr>
          <p:cNvSpPr/>
          <p:nvPr/>
        </p:nvSpPr>
        <p:spPr>
          <a:xfrm>
            <a:off x="5791198" y="4344820"/>
            <a:ext cx="2414536" cy="369332"/>
          </a:xfrm>
          <a:prstGeom prst="rect">
            <a:avLst/>
          </a:prstGeom>
        </p:spPr>
        <p:txBody>
          <a:bodyPr wrap="square">
            <a:spAutoFit/>
          </a:bodyPr>
          <a:lstStyle/>
          <a:p>
            <a:pPr algn="ctr"/>
            <a:r>
              <a:rPr lang="en-US" dirty="0"/>
              <a:t>supplied</a:t>
            </a:r>
          </a:p>
        </p:txBody>
      </p:sp>
      <p:sp>
        <p:nvSpPr>
          <p:cNvPr id="32" name="Rectangle 31">
            <a:extLst>
              <a:ext uri="{FF2B5EF4-FFF2-40B4-BE49-F238E27FC236}">
                <a16:creationId xmlns:a16="http://schemas.microsoft.com/office/drawing/2014/main" id="{7894D77C-6F3C-0643-B7D9-811CCDAFE376}"/>
              </a:ext>
            </a:extLst>
          </p:cNvPr>
          <p:cNvSpPr/>
          <p:nvPr/>
        </p:nvSpPr>
        <p:spPr>
          <a:xfrm>
            <a:off x="3879722" y="4344024"/>
            <a:ext cx="841708" cy="369332"/>
          </a:xfrm>
          <a:prstGeom prst="rect">
            <a:avLst/>
          </a:prstGeom>
        </p:spPr>
        <p:txBody>
          <a:bodyPr wrap="square">
            <a:spAutoFit/>
          </a:bodyPr>
          <a:lstStyle/>
          <a:p>
            <a:pPr algn="ctr"/>
            <a:r>
              <a:rPr lang="en-US" dirty="0"/>
              <a:t>suppl</a:t>
            </a:r>
          </a:p>
        </p:txBody>
      </p:sp>
      <p:sp>
        <p:nvSpPr>
          <p:cNvPr id="33" name="Rectangle 32">
            <a:extLst>
              <a:ext uri="{FF2B5EF4-FFF2-40B4-BE49-F238E27FC236}">
                <a16:creationId xmlns:a16="http://schemas.microsoft.com/office/drawing/2014/main" id="{B9FB186F-2CDC-524D-B316-6B658AF34F07}"/>
              </a:ext>
            </a:extLst>
          </p:cNvPr>
          <p:cNvSpPr/>
          <p:nvPr/>
        </p:nvSpPr>
        <p:spPr>
          <a:xfrm>
            <a:off x="4470499" y="4344024"/>
            <a:ext cx="251992" cy="369332"/>
          </a:xfrm>
          <a:prstGeom prst="rect">
            <a:avLst/>
          </a:prstGeom>
        </p:spPr>
        <p:txBody>
          <a:bodyPr wrap="none">
            <a:spAutoFit/>
          </a:bodyPr>
          <a:lstStyle/>
          <a:p>
            <a:r>
              <a:rPr lang="en-US" dirty="0">
                <a:solidFill>
                  <a:srgbClr val="019641"/>
                </a:solidFill>
              </a:rPr>
              <a:t>i</a:t>
            </a:r>
            <a:endParaRPr lang="en-US" dirty="0"/>
          </a:p>
        </p:txBody>
      </p:sp>
      <p:sp>
        <p:nvSpPr>
          <p:cNvPr id="34" name="Rectangle 33">
            <a:extLst>
              <a:ext uri="{FF2B5EF4-FFF2-40B4-BE49-F238E27FC236}">
                <a16:creationId xmlns:a16="http://schemas.microsoft.com/office/drawing/2014/main" id="{052D99A8-1A5C-C843-9FD2-18042A042024}"/>
              </a:ext>
            </a:extLst>
          </p:cNvPr>
          <p:cNvSpPr/>
          <p:nvPr/>
        </p:nvSpPr>
        <p:spPr>
          <a:xfrm>
            <a:off x="4541742" y="4336274"/>
            <a:ext cx="415498" cy="369332"/>
          </a:xfrm>
          <a:prstGeom prst="rect">
            <a:avLst/>
          </a:prstGeom>
        </p:spPr>
        <p:txBody>
          <a:bodyPr wrap="none">
            <a:spAutoFit/>
          </a:bodyPr>
          <a:lstStyle/>
          <a:p>
            <a:r>
              <a:rPr lang="en-US" dirty="0">
                <a:solidFill>
                  <a:srgbClr val="EB526C"/>
                </a:solidFill>
              </a:rPr>
              <a:t>ed</a:t>
            </a:r>
            <a:endParaRPr lang="en-US" dirty="0"/>
          </a:p>
        </p:txBody>
      </p:sp>
    </p:spTree>
    <p:extLst>
      <p:ext uri="{BB962C8B-B14F-4D97-AF65-F5344CB8AC3E}">
        <p14:creationId xmlns:p14="http://schemas.microsoft.com/office/powerpoint/2010/main" val="55660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5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500"/>
                                        <p:tgtEl>
                                          <p:spTgt spid="3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500"/>
                                        <p:tgtEl>
                                          <p:spTgt spid="3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fade">
                                      <p:cBhvr>
                                        <p:cTn id="122" dur="500"/>
                                        <p:tgtEl>
                                          <p:spTgt spid="34"/>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P spid="16" grpId="0"/>
      <p:bldP spid="17" grpId="0"/>
      <p:bldP spid="18" grpId="0"/>
      <p:bldP spid="19" grpId="0"/>
      <p:bldP spid="20"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B845B6-BB90-5346-BC80-72ED7122EC52}"/>
              </a:ext>
            </a:extLst>
          </p:cNvPr>
          <p:cNvSpPr/>
          <p:nvPr/>
        </p:nvSpPr>
        <p:spPr>
          <a:xfrm rot="5400000">
            <a:off x="4180356" y="1653442"/>
            <a:ext cx="778421" cy="8248935"/>
          </a:xfrm>
          <a:prstGeom prst="rect">
            <a:avLst/>
          </a:prstGeom>
          <a:solidFill>
            <a:srgbClr val="CFB6D8">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40768DC-F828-2740-BC83-061DD7EE723B}"/>
              </a:ext>
            </a:extLst>
          </p:cNvPr>
          <p:cNvSpPr/>
          <p:nvPr/>
        </p:nvSpPr>
        <p:spPr>
          <a:xfrm rot="5400000">
            <a:off x="4151017" y="-270025"/>
            <a:ext cx="837103" cy="8248934"/>
          </a:xfrm>
          <a:prstGeom prst="rect">
            <a:avLst/>
          </a:prstGeom>
          <a:solidFill>
            <a:srgbClr val="CEE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title"/>
          </p:nvPr>
        </p:nvSpPr>
        <p:spPr>
          <a:xfrm>
            <a:off x="445104" y="407418"/>
            <a:ext cx="8253792" cy="945377"/>
          </a:xfrm>
          <a:prstGeom prst="round2SameRect">
            <a:avLst/>
          </a:prstGeom>
          <a:solidFill>
            <a:srgbClr val="019486"/>
          </a:solidFill>
        </p:spPr>
        <p:txBody>
          <a:bodyPr/>
          <a:lstStyle/>
          <a:p>
            <a:r>
              <a:rPr lang="en-GB" sz="3600" dirty="0">
                <a:solidFill>
                  <a:schemeClr val="bg1"/>
                </a:solidFill>
                <a:latin typeface="+mn-lt"/>
              </a:rPr>
              <a:t>Rules for Adding ‘-ed’</a:t>
            </a:r>
          </a:p>
        </p:txBody>
      </p:sp>
      <p:sp>
        <p:nvSpPr>
          <p:cNvPr id="8" name="Rectangle 7">
            <a:extLst>
              <a:ext uri="{FF2B5EF4-FFF2-40B4-BE49-F238E27FC236}">
                <a16:creationId xmlns:a16="http://schemas.microsoft.com/office/drawing/2014/main" id="{ADC892FF-E79B-AD49-AF15-0E1DA6212C84}"/>
              </a:ext>
            </a:extLst>
          </p:cNvPr>
          <p:cNvSpPr/>
          <p:nvPr/>
        </p:nvSpPr>
        <p:spPr>
          <a:xfrm rot="5400000">
            <a:off x="4152645" y="-2237856"/>
            <a:ext cx="843573" cy="8248932"/>
          </a:xfrm>
          <a:prstGeom prst="rect">
            <a:avLst/>
          </a:prstGeom>
          <a:solidFill>
            <a:srgbClr val="FEE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377D339-E888-5244-B9DA-D9E577374932}"/>
              </a:ext>
            </a:extLst>
          </p:cNvPr>
          <p:cNvSpPr/>
          <p:nvPr/>
        </p:nvSpPr>
        <p:spPr>
          <a:xfrm rot="5400000">
            <a:off x="4151021" y="-1250764"/>
            <a:ext cx="837102" cy="8248935"/>
          </a:xfrm>
          <a:prstGeom prst="rect">
            <a:avLst/>
          </a:prstGeom>
          <a:solidFill>
            <a:srgbClr val="B5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783DC5-9A9A-6345-B9E7-78C440A8120C}"/>
              </a:ext>
            </a:extLst>
          </p:cNvPr>
          <p:cNvSpPr/>
          <p:nvPr/>
        </p:nvSpPr>
        <p:spPr>
          <a:xfrm rot="5400000">
            <a:off x="4157265" y="707584"/>
            <a:ext cx="824606" cy="8248935"/>
          </a:xfrm>
          <a:prstGeom prst="rect">
            <a:avLst/>
          </a:prstGeom>
          <a:solidFill>
            <a:srgbClr val="FAC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B4BAED-F9C0-1145-9683-4D84D435CAB7}"/>
              </a:ext>
            </a:extLst>
          </p:cNvPr>
          <p:cNvSpPr>
            <a:spLocks noChangeArrowheads="1"/>
          </p:cNvSpPr>
          <p:nvPr/>
        </p:nvSpPr>
        <p:spPr bwMode="auto">
          <a:xfrm>
            <a:off x="938605" y="4700861"/>
            <a:ext cx="50587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Twinkl" panose="02000000000000000000" pitchFamily="2" charset="77"/>
                <a:cs typeface="Twinkl" panose="02000000000000000000" pitchFamily="2" charset="77"/>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Twinkl" panose="02000000000000000000" pitchFamily="2" charset="77"/>
                <a:cs typeface="Twinkl" panose="02000000000000000000" pitchFamily="2" charset="77"/>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9pPr>
          </a:lstStyle>
          <a:p>
            <a:pPr>
              <a:lnSpc>
                <a:spcPct val="100000"/>
              </a:lnSpc>
              <a:spcBef>
                <a:spcPct val="0"/>
              </a:spcBef>
              <a:spcAft>
                <a:spcPts val="1200"/>
              </a:spcAft>
              <a:buNone/>
            </a:pPr>
            <a:r>
              <a:rPr lang="en-GB" dirty="0"/>
              <a:t>If a word has a long vowel sound, then add ‘-ed’.  </a:t>
            </a:r>
            <a:endParaRPr lang="en-GB" altLang="en-US" sz="2000" dirty="0">
              <a:solidFill>
                <a:schemeClr val="tx1"/>
              </a:solidFill>
            </a:endParaRPr>
          </a:p>
        </p:txBody>
      </p:sp>
      <p:sp>
        <p:nvSpPr>
          <p:cNvPr id="13" name="Rectangle 12">
            <a:extLst>
              <a:ext uri="{FF2B5EF4-FFF2-40B4-BE49-F238E27FC236}">
                <a16:creationId xmlns:a16="http://schemas.microsoft.com/office/drawing/2014/main" id="{2DD580B4-ADC3-BF49-8B7F-A987E737F1A4}"/>
              </a:ext>
            </a:extLst>
          </p:cNvPr>
          <p:cNvSpPr>
            <a:spLocks noChangeArrowheads="1"/>
          </p:cNvSpPr>
          <p:nvPr/>
        </p:nvSpPr>
        <p:spPr bwMode="auto">
          <a:xfrm>
            <a:off x="841708" y="1582615"/>
            <a:ext cx="49682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Twinkl" panose="02000000000000000000" pitchFamily="2" charset="77"/>
                <a:cs typeface="Twinkl" panose="02000000000000000000" pitchFamily="2" charset="77"/>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Twinkl" panose="02000000000000000000" pitchFamily="2" charset="77"/>
                <a:cs typeface="Twinkl" panose="02000000000000000000" pitchFamily="2" charset="77"/>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9pPr>
          </a:lstStyle>
          <a:p>
            <a:pPr>
              <a:lnSpc>
                <a:spcPct val="100000"/>
              </a:lnSpc>
              <a:spcBef>
                <a:spcPct val="0"/>
              </a:spcBef>
              <a:buNone/>
            </a:pPr>
            <a:r>
              <a:rPr lang="en-GB" dirty="0"/>
              <a:t>Short vowel sound with one consonant, double the consonant and add ‘-ed’ </a:t>
            </a:r>
            <a:endParaRPr lang="en-GB" altLang="en-US" sz="2000" dirty="0">
              <a:solidFill>
                <a:schemeClr val="tx1"/>
              </a:solidFill>
            </a:endParaRPr>
          </a:p>
        </p:txBody>
      </p:sp>
      <p:sp>
        <p:nvSpPr>
          <p:cNvPr id="14" name="Rectangle 13">
            <a:extLst>
              <a:ext uri="{FF2B5EF4-FFF2-40B4-BE49-F238E27FC236}">
                <a16:creationId xmlns:a16="http://schemas.microsoft.com/office/drawing/2014/main" id="{22FCAA4E-88BA-1B40-8D46-4D90683B0ACD}"/>
              </a:ext>
            </a:extLst>
          </p:cNvPr>
          <p:cNvSpPr>
            <a:spLocks noChangeArrowheads="1"/>
          </p:cNvSpPr>
          <p:nvPr/>
        </p:nvSpPr>
        <p:spPr bwMode="auto">
          <a:xfrm>
            <a:off x="895683" y="2576045"/>
            <a:ext cx="49142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Twinkl" panose="02000000000000000000" pitchFamily="2" charset="77"/>
                <a:cs typeface="Twinkl" panose="02000000000000000000" pitchFamily="2" charset="77"/>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Twinkl" panose="02000000000000000000" pitchFamily="2" charset="77"/>
                <a:cs typeface="Twinkl" panose="02000000000000000000" pitchFamily="2" charset="77"/>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9pPr>
          </a:lstStyle>
          <a:p>
            <a:pPr>
              <a:lnSpc>
                <a:spcPct val="100000"/>
              </a:lnSpc>
              <a:spcBef>
                <a:spcPct val="0"/>
              </a:spcBef>
              <a:buNone/>
            </a:pPr>
            <a:r>
              <a:rPr lang="en-GB" dirty="0"/>
              <a:t>Short vowel with more than one consonant after it, then add ‘-ed’.</a:t>
            </a:r>
            <a:endParaRPr lang="en-GB" altLang="en-US" dirty="0">
              <a:solidFill>
                <a:schemeClr val="tx1"/>
              </a:solidFill>
            </a:endParaRPr>
          </a:p>
        </p:txBody>
      </p:sp>
      <p:sp>
        <p:nvSpPr>
          <p:cNvPr id="15" name="Rectangle 14">
            <a:extLst>
              <a:ext uri="{FF2B5EF4-FFF2-40B4-BE49-F238E27FC236}">
                <a16:creationId xmlns:a16="http://schemas.microsoft.com/office/drawing/2014/main" id="{CB7486A1-3683-A84D-9FDB-8EDE10172C75}"/>
              </a:ext>
            </a:extLst>
          </p:cNvPr>
          <p:cNvSpPr>
            <a:spLocks noChangeArrowheads="1"/>
          </p:cNvSpPr>
          <p:nvPr/>
        </p:nvSpPr>
        <p:spPr bwMode="auto">
          <a:xfrm>
            <a:off x="895683" y="3674243"/>
            <a:ext cx="49142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Twinkl" panose="02000000000000000000" pitchFamily="2" charset="77"/>
                <a:cs typeface="Twinkl" panose="02000000000000000000" pitchFamily="2" charset="77"/>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Twinkl" panose="02000000000000000000" pitchFamily="2" charset="77"/>
                <a:cs typeface="Twinkl" panose="02000000000000000000" pitchFamily="2" charset="77"/>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9pPr>
          </a:lstStyle>
          <a:p>
            <a:pPr>
              <a:lnSpc>
                <a:spcPct val="100000"/>
              </a:lnSpc>
              <a:spcBef>
                <a:spcPct val="0"/>
              </a:spcBef>
              <a:buNone/>
            </a:pPr>
            <a:r>
              <a:rPr lang="en-GB" dirty="0"/>
              <a:t>If a word ends in ‘e’ then just add ‘d’.</a:t>
            </a:r>
            <a:endParaRPr lang="en-GB" altLang="en-US" sz="2000" dirty="0">
              <a:solidFill>
                <a:schemeClr val="tx1"/>
              </a:solidFill>
            </a:endParaRPr>
          </a:p>
        </p:txBody>
      </p:sp>
      <p:sp>
        <p:nvSpPr>
          <p:cNvPr id="16" name="Rectangle 15">
            <a:extLst>
              <a:ext uri="{FF2B5EF4-FFF2-40B4-BE49-F238E27FC236}">
                <a16:creationId xmlns:a16="http://schemas.microsoft.com/office/drawing/2014/main" id="{77DC1550-FE8D-2743-AEDF-722EDE537D37}"/>
              </a:ext>
            </a:extLst>
          </p:cNvPr>
          <p:cNvSpPr>
            <a:spLocks noChangeArrowheads="1"/>
          </p:cNvSpPr>
          <p:nvPr/>
        </p:nvSpPr>
        <p:spPr bwMode="auto">
          <a:xfrm>
            <a:off x="6412246" y="1647702"/>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Twinkl" panose="02000000000000000000" pitchFamily="2" charset="77"/>
                <a:cs typeface="Twinkl" panose="02000000000000000000" pitchFamily="2" charset="77"/>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Twinkl" panose="02000000000000000000" pitchFamily="2" charset="77"/>
                <a:cs typeface="Twinkl" panose="02000000000000000000" pitchFamily="2" charset="77"/>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9pPr>
          </a:lstStyle>
          <a:p>
            <a:pPr eaLnBrk="1" hangingPunct="1">
              <a:lnSpc>
                <a:spcPct val="100000"/>
              </a:lnSpc>
              <a:spcBef>
                <a:spcPct val="0"/>
              </a:spcBef>
              <a:buFontTx/>
              <a:buNone/>
            </a:pPr>
            <a:r>
              <a:rPr lang="en-GB" altLang="en-US" dirty="0">
                <a:solidFill>
                  <a:schemeClr val="tx1"/>
                </a:solidFill>
              </a:rPr>
              <a:t>lap</a:t>
            </a:r>
          </a:p>
        </p:txBody>
      </p:sp>
      <p:sp>
        <p:nvSpPr>
          <p:cNvPr id="17" name="Rectangle 16">
            <a:extLst>
              <a:ext uri="{FF2B5EF4-FFF2-40B4-BE49-F238E27FC236}">
                <a16:creationId xmlns:a16="http://schemas.microsoft.com/office/drawing/2014/main" id="{DF5DBDB0-C6A6-A045-B05A-ABDF7863C324}"/>
              </a:ext>
            </a:extLst>
          </p:cNvPr>
          <p:cNvSpPr/>
          <p:nvPr/>
        </p:nvSpPr>
        <p:spPr>
          <a:xfrm>
            <a:off x="6730689" y="1648606"/>
            <a:ext cx="308098" cy="369332"/>
          </a:xfrm>
          <a:prstGeom prst="rect">
            <a:avLst/>
          </a:prstGeom>
        </p:spPr>
        <p:txBody>
          <a:bodyPr wrap="none">
            <a:spAutoFit/>
          </a:bodyPr>
          <a:lstStyle/>
          <a:p>
            <a:pPr eaLnBrk="1" fontAlgn="auto" hangingPunct="1">
              <a:spcBef>
                <a:spcPts val="0"/>
              </a:spcBef>
              <a:spcAft>
                <a:spcPts val="0"/>
              </a:spcAft>
              <a:defRPr/>
            </a:pPr>
            <a:r>
              <a:rPr lang="en-GB" dirty="0">
                <a:solidFill>
                  <a:schemeClr val="accent4">
                    <a:lumMod val="75000"/>
                  </a:schemeClr>
                </a:solidFill>
              </a:rPr>
              <a:t>p</a:t>
            </a:r>
          </a:p>
        </p:txBody>
      </p:sp>
      <p:sp>
        <p:nvSpPr>
          <p:cNvPr id="18" name="Rectangle 17">
            <a:extLst>
              <a:ext uri="{FF2B5EF4-FFF2-40B4-BE49-F238E27FC236}">
                <a16:creationId xmlns:a16="http://schemas.microsoft.com/office/drawing/2014/main" id="{A4A83011-DCE0-3F48-8260-6380F4DA0FFF}"/>
              </a:ext>
            </a:extLst>
          </p:cNvPr>
          <p:cNvSpPr/>
          <p:nvPr/>
        </p:nvSpPr>
        <p:spPr>
          <a:xfrm>
            <a:off x="6860396" y="1653798"/>
            <a:ext cx="415498" cy="369332"/>
          </a:xfrm>
          <a:prstGeom prst="rect">
            <a:avLst/>
          </a:prstGeom>
        </p:spPr>
        <p:txBody>
          <a:bodyPr wrap="none">
            <a:spAutoFit/>
          </a:bodyPr>
          <a:lstStyle/>
          <a:p>
            <a:pPr eaLnBrk="1" fontAlgn="auto" hangingPunct="1">
              <a:spcBef>
                <a:spcPts val="0"/>
              </a:spcBef>
              <a:spcAft>
                <a:spcPts val="0"/>
              </a:spcAft>
              <a:defRPr/>
            </a:pPr>
            <a:r>
              <a:rPr lang="en-GB" dirty="0">
                <a:solidFill>
                  <a:schemeClr val="accent1">
                    <a:lumMod val="75000"/>
                  </a:schemeClr>
                </a:solidFill>
              </a:rPr>
              <a:t>ed</a:t>
            </a:r>
          </a:p>
        </p:txBody>
      </p:sp>
      <p:sp>
        <p:nvSpPr>
          <p:cNvPr id="19" name="Rectangle 18">
            <a:extLst>
              <a:ext uri="{FF2B5EF4-FFF2-40B4-BE49-F238E27FC236}">
                <a16:creationId xmlns:a16="http://schemas.microsoft.com/office/drawing/2014/main" id="{6BD81534-371F-0E47-A242-F8C0406EAFDF}"/>
              </a:ext>
            </a:extLst>
          </p:cNvPr>
          <p:cNvSpPr>
            <a:spLocks noChangeArrowheads="1"/>
          </p:cNvSpPr>
          <p:nvPr/>
        </p:nvSpPr>
        <p:spPr bwMode="auto">
          <a:xfrm>
            <a:off x="6069178" y="2733803"/>
            <a:ext cx="13795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Twinkl" panose="02000000000000000000" pitchFamily="2" charset="77"/>
                <a:cs typeface="Twinkl" panose="02000000000000000000" pitchFamily="2" charset="77"/>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Twinkl" panose="02000000000000000000" pitchFamily="2" charset="77"/>
                <a:cs typeface="Twinkl" panose="02000000000000000000" pitchFamily="2" charset="77"/>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9pPr>
          </a:lstStyle>
          <a:p>
            <a:pPr algn="ctr" eaLnBrk="1" hangingPunct="1">
              <a:lnSpc>
                <a:spcPct val="100000"/>
              </a:lnSpc>
              <a:spcBef>
                <a:spcPct val="0"/>
              </a:spcBef>
              <a:spcAft>
                <a:spcPts val="1200"/>
              </a:spcAft>
              <a:buFontTx/>
              <a:buNone/>
            </a:pPr>
            <a:r>
              <a:rPr lang="en-GB" altLang="en-US" dirty="0">
                <a:solidFill>
                  <a:schemeClr val="tx1"/>
                </a:solidFill>
              </a:rPr>
              <a:t>back</a:t>
            </a:r>
          </a:p>
        </p:txBody>
      </p:sp>
      <p:sp>
        <p:nvSpPr>
          <p:cNvPr id="20" name="Rectangle 19">
            <a:extLst>
              <a:ext uri="{FF2B5EF4-FFF2-40B4-BE49-F238E27FC236}">
                <a16:creationId xmlns:a16="http://schemas.microsoft.com/office/drawing/2014/main" id="{54775A08-F79B-6549-B323-D54FDE1A3109}"/>
              </a:ext>
            </a:extLst>
          </p:cNvPr>
          <p:cNvSpPr/>
          <p:nvPr/>
        </p:nvSpPr>
        <p:spPr>
          <a:xfrm>
            <a:off x="6815004" y="2733802"/>
            <a:ext cx="604837" cy="276999"/>
          </a:xfrm>
          <a:prstGeom prst="rect">
            <a:avLst/>
          </a:prstGeom>
        </p:spPr>
        <p:txBody>
          <a:bodyPr lIns="0" tIns="0" rIns="0" bIns="0">
            <a:spAutoFit/>
          </a:bodyPr>
          <a:lstStyle/>
          <a:p>
            <a:pPr algn="ctr" eaLnBrk="1" fontAlgn="auto" hangingPunct="1">
              <a:spcBef>
                <a:spcPts val="0"/>
              </a:spcBef>
              <a:spcAft>
                <a:spcPts val="1200"/>
              </a:spcAft>
              <a:defRPr/>
            </a:pPr>
            <a:r>
              <a:rPr lang="en-GB" dirty="0">
                <a:solidFill>
                  <a:schemeClr val="accent1">
                    <a:lumMod val="75000"/>
                  </a:schemeClr>
                </a:solidFill>
                <a:latin typeface="+mn-lt"/>
              </a:rPr>
              <a:t>ed</a:t>
            </a:r>
          </a:p>
        </p:txBody>
      </p:sp>
      <p:sp>
        <p:nvSpPr>
          <p:cNvPr id="22" name="Rectangle 21">
            <a:extLst>
              <a:ext uri="{FF2B5EF4-FFF2-40B4-BE49-F238E27FC236}">
                <a16:creationId xmlns:a16="http://schemas.microsoft.com/office/drawing/2014/main" id="{3D85F0C8-9839-1D43-9881-4A6B06E15C72}"/>
              </a:ext>
            </a:extLst>
          </p:cNvPr>
          <p:cNvSpPr>
            <a:spLocks noChangeArrowheads="1"/>
          </p:cNvSpPr>
          <p:nvPr/>
        </p:nvSpPr>
        <p:spPr bwMode="auto">
          <a:xfrm>
            <a:off x="6232214" y="3711579"/>
            <a:ext cx="996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Twinkl" panose="02000000000000000000" pitchFamily="2" charset="77"/>
                <a:cs typeface="Twinkl" panose="02000000000000000000" pitchFamily="2" charset="77"/>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Twinkl" panose="02000000000000000000" pitchFamily="2" charset="77"/>
                <a:cs typeface="Twinkl" panose="02000000000000000000" pitchFamily="2" charset="77"/>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9pPr>
          </a:lstStyle>
          <a:p>
            <a:pPr algn="ctr" eaLnBrk="1" hangingPunct="1">
              <a:lnSpc>
                <a:spcPct val="100000"/>
              </a:lnSpc>
              <a:spcBef>
                <a:spcPct val="0"/>
              </a:spcBef>
              <a:spcAft>
                <a:spcPts val="1200"/>
              </a:spcAft>
              <a:buFontTx/>
              <a:buNone/>
            </a:pPr>
            <a:r>
              <a:rPr lang="en-GB" altLang="en-US" dirty="0">
                <a:solidFill>
                  <a:schemeClr val="tx1"/>
                </a:solidFill>
              </a:rPr>
              <a:t>hope</a:t>
            </a:r>
          </a:p>
        </p:txBody>
      </p:sp>
      <p:sp>
        <p:nvSpPr>
          <p:cNvPr id="24" name="Rectangle 23">
            <a:extLst>
              <a:ext uri="{FF2B5EF4-FFF2-40B4-BE49-F238E27FC236}">
                <a16:creationId xmlns:a16="http://schemas.microsoft.com/office/drawing/2014/main" id="{AC0A66ED-2311-C144-AF20-FA62A5C42614}"/>
              </a:ext>
            </a:extLst>
          </p:cNvPr>
          <p:cNvSpPr/>
          <p:nvPr/>
        </p:nvSpPr>
        <p:spPr>
          <a:xfrm>
            <a:off x="6933750" y="3713167"/>
            <a:ext cx="212202" cy="276999"/>
          </a:xfrm>
          <a:prstGeom prst="rect">
            <a:avLst/>
          </a:prstGeom>
        </p:spPr>
        <p:txBody>
          <a:bodyPr wrap="square" lIns="0" tIns="0" rIns="0" bIns="0">
            <a:spAutoFit/>
          </a:bodyPr>
          <a:lstStyle/>
          <a:p>
            <a:pPr algn="ctr" eaLnBrk="1" fontAlgn="auto" hangingPunct="1">
              <a:spcBef>
                <a:spcPts val="0"/>
              </a:spcBef>
              <a:spcAft>
                <a:spcPts val="1200"/>
              </a:spcAft>
              <a:defRPr/>
            </a:pPr>
            <a:r>
              <a:rPr lang="en-GB" dirty="0">
                <a:solidFill>
                  <a:schemeClr val="accent1">
                    <a:lumMod val="75000"/>
                  </a:schemeClr>
                </a:solidFill>
                <a:latin typeface="+mn-lt"/>
              </a:rPr>
              <a:t>d</a:t>
            </a:r>
          </a:p>
        </p:txBody>
      </p:sp>
      <p:sp>
        <p:nvSpPr>
          <p:cNvPr id="25" name="Rectangle 24">
            <a:extLst>
              <a:ext uri="{FF2B5EF4-FFF2-40B4-BE49-F238E27FC236}">
                <a16:creationId xmlns:a16="http://schemas.microsoft.com/office/drawing/2014/main" id="{4E687179-8D3B-A74A-8076-5B1B5D592CC8}"/>
              </a:ext>
            </a:extLst>
          </p:cNvPr>
          <p:cNvSpPr>
            <a:spLocks noChangeArrowheads="1"/>
          </p:cNvSpPr>
          <p:nvPr/>
        </p:nvSpPr>
        <p:spPr bwMode="auto">
          <a:xfrm>
            <a:off x="6340476" y="4692347"/>
            <a:ext cx="768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Twinkl" panose="02000000000000000000" pitchFamily="2" charset="77"/>
                <a:cs typeface="Twinkl" panose="02000000000000000000" pitchFamily="2" charset="77"/>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Twinkl" panose="02000000000000000000" pitchFamily="2" charset="77"/>
                <a:cs typeface="Twinkl" panose="02000000000000000000" pitchFamily="2" charset="77"/>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9pPr>
          </a:lstStyle>
          <a:p>
            <a:pPr algn="ctr" eaLnBrk="1" hangingPunct="1">
              <a:lnSpc>
                <a:spcPct val="100000"/>
              </a:lnSpc>
              <a:spcBef>
                <a:spcPct val="0"/>
              </a:spcBef>
              <a:spcAft>
                <a:spcPts val="1200"/>
              </a:spcAft>
              <a:buFontTx/>
              <a:buNone/>
            </a:pPr>
            <a:r>
              <a:rPr lang="en-GB" altLang="en-US" dirty="0">
                <a:solidFill>
                  <a:schemeClr val="tx1"/>
                </a:solidFill>
              </a:rPr>
              <a:t>look</a:t>
            </a:r>
          </a:p>
        </p:txBody>
      </p:sp>
      <p:sp>
        <p:nvSpPr>
          <p:cNvPr id="26" name="Rectangle 25">
            <a:extLst>
              <a:ext uri="{FF2B5EF4-FFF2-40B4-BE49-F238E27FC236}">
                <a16:creationId xmlns:a16="http://schemas.microsoft.com/office/drawing/2014/main" id="{C331BC11-728F-DF4F-B142-8CB2448CD1D7}"/>
              </a:ext>
            </a:extLst>
          </p:cNvPr>
          <p:cNvSpPr/>
          <p:nvPr/>
        </p:nvSpPr>
        <p:spPr>
          <a:xfrm>
            <a:off x="6896420" y="4692347"/>
            <a:ext cx="317500" cy="276999"/>
          </a:xfrm>
          <a:prstGeom prst="rect">
            <a:avLst/>
          </a:prstGeom>
        </p:spPr>
        <p:txBody>
          <a:bodyPr wrap="square" lIns="0" tIns="0" rIns="0" bIns="0">
            <a:spAutoFit/>
          </a:bodyPr>
          <a:lstStyle/>
          <a:p>
            <a:pPr algn="ctr" eaLnBrk="1" fontAlgn="auto" hangingPunct="1">
              <a:spcBef>
                <a:spcPts val="0"/>
              </a:spcBef>
              <a:spcAft>
                <a:spcPts val="1200"/>
              </a:spcAft>
              <a:defRPr/>
            </a:pPr>
            <a:r>
              <a:rPr lang="en-GB" dirty="0">
                <a:solidFill>
                  <a:schemeClr val="accent1">
                    <a:lumMod val="75000"/>
                  </a:schemeClr>
                </a:solidFill>
                <a:latin typeface="+mn-lt"/>
              </a:rPr>
              <a:t>ed</a:t>
            </a:r>
          </a:p>
        </p:txBody>
      </p:sp>
      <p:sp>
        <p:nvSpPr>
          <p:cNvPr id="31" name="Rectangle 30">
            <a:extLst>
              <a:ext uri="{FF2B5EF4-FFF2-40B4-BE49-F238E27FC236}">
                <a16:creationId xmlns:a16="http://schemas.microsoft.com/office/drawing/2014/main" id="{6DE5E85F-9436-3D4E-9B17-4578453C6EC5}"/>
              </a:ext>
            </a:extLst>
          </p:cNvPr>
          <p:cNvSpPr>
            <a:spLocks noChangeArrowheads="1"/>
          </p:cNvSpPr>
          <p:nvPr/>
        </p:nvSpPr>
        <p:spPr bwMode="auto">
          <a:xfrm>
            <a:off x="841708" y="5476198"/>
            <a:ext cx="53334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Twinkl" panose="02000000000000000000" pitchFamily="2" charset="77"/>
                <a:cs typeface="Twinkl" panose="02000000000000000000" pitchFamily="2" charset="77"/>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Twinkl" panose="02000000000000000000" pitchFamily="2" charset="77"/>
                <a:cs typeface="Twinkl" panose="02000000000000000000" pitchFamily="2" charset="77"/>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9pPr>
          </a:lstStyle>
          <a:p>
            <a:pPr>
              <a:lnSpc>
                <a:spcPct val="100000"/>
              </a:lnSpc>
              <a:spcBef>
                <a:spcPct val="0"/>
              </a:spcBef>
              <a:buNone/>
            </a:pPr>
            <a:r>
              <a:rPr lang="en-GB" dirty="0"/>
              <a:t>If a word ends in a consonant followed by a  ‘y’, then change the ‘y’ to an ‘</a:t>
            </a:r>
            <a:r>
              <a:rPr lang="en-GB" dirty="0" err="1"/>
              <a:t>i</a:t>
            </a:r>
            <a:r>
              <a:rPr lang="en-GB" dirty="0"/>
              <a:t>’ and add ‘-ed’.</a:t>
            </a:r>
            <a:endParaRPr lang="en-GB" altLang="en-US" sz="2000" dirty="0">
              <a:solidFill>
                <a:schemeClr val="tx1"/>
              </a:solidFill>
            </a:endParaRPr>
          </a:p>
        </p:txBody>
      </p:sp>
      <p:sp>
        <p:nvSpPr>
          <p:cNvPr id="32" name="Rectangle 31">
            <a:extLst>
              <a:ext uri="{FF2B5EF4-FFF2-40B4-BE49-F238E27FC236}">
                <a16:creationId xmlns:a16="http://schemas.microsoft.com/office/drawing/2014/main" id="{2B40FBAA-3F6D-414A-B607-65902ADB434B}"/>
              </a:ext>
            </a:extLst>
          </p:cNvPr>
          <p:cNvSpPr>
            <a:spLocks noChangeArrowheads="1"/>
          </p:cNvSpPr>
          <p:nvPr/>
        </p:nvSpPr>
        <p:spPr bwMode="auto">
          <a:xfrm>
            <a:off x="6431796" y="5606757"/>
            <a:ext cx="6014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Twinkl" panose="02000000000000000000" pitchFamily="2" charset="77"/>
                <a:cs typeface="Twinkl" panose="02000000000000000000" pitchFamily="2" charset="77"/>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Twinkl" panose="02000000000000000000" pitchFamily="2" charset="77"/>
                <a:cs typeface="Twinkl" panose="02000000000000000000" pitchFamily="2" charset="77"/>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Twinkl" panose="02000000000000000000" pitchFamily="2" charset="77"/>
                <a:cs typeface="Twinkl" panose="02000000000000000000" pitchFamily="2" charset="77"/>
              </a:defRPr>
            </a:lvl9pPr>
          </a:lstStyle>
          <a:p>
            <a:pPr eaLnBrk="1" hangingPunct="1">
              <a:lnSpc>
                <a:spcPct val="100000"/>
              </a:lnSpc>
              <a:spcBef>
                <a:spcPct val="0"/>
              </a:spcBef>
              <a:buFontTx/>
              <a:buNone/>
            </a:pPr>
            <a:r>
              <a:rPr lang="en-GB" altLang="en-US" dirty="0" err="1">
                <a:solidFill>
                  <a:schemeClr val="tx1"/>
                </a:solidFill>
              </a:rPr>
              <a:t>carr</a:t>
            </a:r>
            <a:endParaRPr lang="en-GB" altLang="en-US" dirty="0">
              <a:solidFill>
                <a:schemeClr val="tx1"/>
              </a:solidFill>
            </a:endParaRPr>
          </a:p>
        </p:txBody>
      </p:sp>
      <p:sp>
        <p:nvSpPr>
          <p:cNvPr id="33" name="Rectangle 32">
            <a:extLst>
              <a:ext uri="{FF2B5EF4-FFF2-40B4-BE49-F238E27FC236}">
                <a16:creationId xmlns:a16="http://schemas.microsoft.com/office/drawing/2014/main" id="{692465FD-F1D9-224F-B134-E80ACAE1DC4C}"/>
              </a:ext>
            </a:extLst>
          </p:cNvPr>
          <p:cNvSpPr/>
          <p:nvPr/>
        </p:nvSpPr>
        <p:spPr>
          <a:xfrm>
            <a:off x="6855818" y="5607661"/>
            <a:ext cx="251992" cy="369332"/>
          </a:xfrm>
          <a:prstGeom prst="rect">
            <a:avLst/>
          </a:prstGeom>
        </p:spPr>
        <p:txBody>
          <a:bodyPr wrap="none">
            <a:spAutoFit/>
          </a:bodyPr>
          <a:lstStyle/>
          <a:p>
            <a:pPr eaLnBrk="1" fontAlgn="auto" hangingPunct="1">
              <a:spcBef>
                <a:spcPts val="0"/>
              </a:spcBef>
              <a:spcAft>
                <a:spcPts val="0"/>
              </a:spcAft>
              <a:defRPr/>
            </a:pPr>
            <a:r>
              <a:rPr lang="en-GB" dirty="0">
                <a:solidFill>
                  <a:schemeClr val="accent4">
                    <a:lumMod val="75000"/>
                  </a:schemeClr>
                </a:solidFill>
              </a:rPr>
              <a:t>i</a:t>
            </a:r>
          </a:p>
        </p:txBody>
      </p:sp>
      <p:sp>
        <p:nvSpPr>
          <p:cNvPr id="34" name="Rectangle 33">
            <a:extLst>
              <a:ext uri="{FF2B5EF4-FFF2-40B4-BE49-F238E27FC236}">
                <a16:creationId xmlns:a16="http://schemas.microsoft.com/office/drawing/2014/main" id="{57DBFD47-6006-1842-91AA-9DACAB559000}"/>
              </a:ext>
            </a:extLst>
          </p:cNvPr>
          <p:cNvSpPr/>
          <p:nvPr/>
        </p:nvSpPr>
        <p:spPr>
          <a:xfrm>
            <a:off x="6927774" y="5612853"/>
            <a:ext cx="415498" cy="369332"/>
          </a:xfrm>
          <a:prstGeom prst="rect">
            <a:avLst/>
          </a:prstGeom>
        </p:spPr>
        <p:txBody>
          <a:bodyPr wrap="none">
            <a:spAutoFit/>
          </a:bodyPr>
          <a:lstStyle/>
          <a:p>
            <a:pPr eaLnBrk="1" fontAlgn="auto" hangingPunct="1">
              <a:spcBef>
                <a:spcPts val="0"/>
              </a:spcBef>
              <a:spcAft>
                <a:spcPts val="0"/>
              </a:spcAft>
              <a:defRPr/>
            </a:pPr>
            <a:r>
              <a:rPr lang="en-GB" dirty="0">
                <a:solidFill>
                  <a:schemeClr val="accent1">
                    <a:lumMod val="75000"/>
                  </a:schemeClr>
                </a:solidFill>
              </a:rPr>
              <a:t>ed</a:t>
            </a:r>
          </a:p>
        </p:txBody>
      </p:sp>
    </p:spTree>
    <p:extLst>
      <p:ext uri="{BB962C8B-B14F-4D97-AF65-F5344CB8AC3E}">
        <p14:creationId xmlns:p14="http://schemas.microsoft.com/office/powerpoint/2010/main" val="330720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fade">
                                      <p:cBhvr>
                                        <p:cTn id="37" dur="500"/>
                                        <p:tgtEl>
                                          <p:spTgt spid="2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fade">
                                      <p:cBhvr>
                                        <p:cTn id="47" dur="500"/>
                                        <p:tgtEl>
                                          <p:spTgt spid="22">
                                            <p:txEl>
                                              <p:pRg st="0" end="0"/>
                                            </p:txEl>
                                          </p:spTgt>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4">
                                            <p:txEl>
                                              <p:pRg st="0" end="0"/>
                                            </p:txEl>
                                          </p:spTgt>
                                        </p:tgtEl>
                                        <p:attrNameLst>
                                          <p:attrName>style.visibility</p:attrName>
                                        </p:attrNameLst>
                                      </p:cBhvr>
                                      <p:to>
                                        <p:strVal val="visible"/>
                                      </p:to>
                                    </p:set>
                                    <p:animEffect transition="in" filter="fade">
                                      <p:cBhvr>
                                        <p:cTn id="51" dur="500"/>
                                        <p:tgtEl>
                                          <p:spTgt spid="2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xEl>
                                              <p:pRg st="0" end="0"/>
                                            </p:txEl>
                                          </p:spTgt>
                                        </p:tgtEl>
                                        <p:attrNameLst>
                                          <p:attrName>style.visibility</p:attrName>
                                        </p:attrNameLst>
                                      </p:cBhvr>
                                      <p:to>
                                        <p:strVal val="visible"/>
                                      </p:to>
                                    </p:set>
                                    <p:animEffect transition="in" filter="fade">
                                      <p:cBhvr>
                                        <p:cTn id="61" dur="500"/>
                                        <p:tgtEl>
                                          <p:spTgt spid="2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6">
                                            <p:txEl>
                                              <p:pRg st="0" end="0"/>
                                            </p:txEl>
                                          </p:spTgt>
                                        </p:tgtEl>
                                        <p:attrNameLst>
                                          <p:attrName>style.visibility</p:attrName>
                                        </p:attrNameLst>
                                      </p:cBhvr>
                                      <p:to>
                                        <p:strVal val="visible"/>
                                      </p:to>
                                    </p:set>
                                    <p:animEffect transition="in" filter="fade">
                                      <p:cBhvr>
                                        <p:cTn id="66" dur="500"/>
                                        <p:tgtEl>
                                          <p:spTgt spid="26">
                                            <p:txEl>
                                              <p:pRg st="0" end="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2">
                                            <p:txEl>
                                              <p:pRg st="0" end="0"/>
                                            </p:txEl>
                                          </p:spTgt>
                                        </p:tgtEl>
                                        <p:attrNameLst>
                                          <p:attrName>style.visibility</p:attrName>
                                        </p:attrNameLst>
                                      </p:cBhvr>
                                      <p:to>
                                        <p:strVal val="visible"/>
                                      </p:to>
                                    </p:set>
                                    <p:animEffect transition="in" filter="fade">
                                      <p:cBhvr>
                                        <p:cTn id="74" dur="500"/>
                                        <p:tgtEl>
                                          <p:spTgt spid="32">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4">
                                            <p:txEl>
                                              <p:pRg st="0" end="0"/>
                                            </p:txEl>
                                          </p:spTgt>
                                        </p:tgtEl>
                                        <p:attrNameLst>
                                          <p:attrName>style.visibility</p:attrName>
                                        </p:attrNameLst>
                                      </p:cBhvr>
                                      <p:to>
                                        <p:strVal val="visible"/>
                                      </p:to>
                                    </p:set>
                                    <p:animEffect transition="in" filter="fade">
                                      <p:cBhvr>
                                        <p:cTn id="84"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31"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B845B6-BB90-5346-BC80-72ED7122EC52}"/>
              </a:ext>
            </a:extLst>
          </p:cNvPr>
          <p:cNvSpPr/>
          <p:nvPr/>
        </p:nvSpPr>
        <p:spPr>
          <a:xfrm rot="5400000">
            <a:off x="3797164" y="-1057184"/>
            <a:ext cx="830997" cy="7535116"/>
          </a:xfrm>
          <a:prstGeom prst="rect">
            <a:avLst/>
          </a:prstGeom>
          <a:solidFill>
            <a:srgbClr val="FABE9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title"/>
          </p:nvPr>
        </p:nvSpPr>
        <p:spPr>
          <a:xfrm>
            <a:off x="445104" y="407418"/>
            <a:ext cx="8253792" cy="945377"/>
          </a:xfrm>
          <a:prstGeom prst="round2SameRect">
            <a:avLst/>
          </a:prstGeom>
          <a:solidFill>
            <a:srgbClr val="019486"/>
          </a:solidFill>
        </p:spPr>
        <p:txBody>
          <a:bodyPr/>
          <a:lstStyle/>
          <a:p>
            <a:r>
              <a:rPr lang="en-GB" sz="3600" dirty="0">
                <a:solidFill>
                  <a:schemeClr val="bg1"/>
                </a:solidFill>
                <a:latin typeface="+mn-lt"/>
              </a:rPr>
              <a:t>What is the Rule?</a:t>
            </a:r>
          </a:p>
        </p:txBody>
      </p:sp>
      <p:sp>
        <p:nvSpPr>
          <p:cNvPr id="5" name="Rectangle 4"/>
          <p:cNvSpPr/>
          <p:nvPr/>
        </p:nvSpPr>
        <p:spPr>
          <a:xfrm>
            <a:off x="2276021" y="1710369"/>
            <a:ext cx="4857042" cy="276999"/>
          </a:xfrm>
          <a:prstGeom prst="rect">
            <a:avLst/>
          </a:prstGeom>
        </p:spPr>
        <p:txBody>
          <a:bodyPr wrap="square" lIns="0" tIns="0" rIns="0" bIns="0">
            <a:spAutoFit/>
          </a:bodyPr>
          <a:lstStyle/>
          <a:p>
            <a:r>
              <a:rPr lang="en-GB" dirty="0"/>
              <a:t>Talk with a partner to decide which rule to use.</a:t>
            </a:r>
            <a:endParaRPr lang="en-GB" sz="2000" dirty="0"/>
          </a:p>
        </p:txBody>
      </p:sp>
      <p:sp>
        <p:nvSpPr>
          <p:cNvPr id="8" name="Rectangle 7">
            <a:extLst>
              <a:ext uri="{FF2B5EF4-FFF2-40B4-BE49-F238E27FC236}">
                <a16:creationId xmlns:a16="http://schemas.microsoft.com/office/drawing/2014/main" id="{3E590842-65A8-2A4C-87CC-D7209984B45A}"/>
              </a:ext>
            </a:extLst>
          </p:cNvPr>
          <p:cNvSpPr/>
          <p:nvPr/>
        </p:nvSpPr>
        <p:spPr>
          <a:xfrm>
            <a:off x="426789" y="2611391"/>
            <a:ext cx="8253790" cy="276999"/>
          </a:xfrm>
          <a:prstGeom prst="rect">
            <a:avLst/>
          </a:prstGeom>
        </p:spPr>
        <p:txBody>
          <a:bodyPr wrap="square" lIns="0" tIns="0" rIns="0" bIns="0">
            <a:spAutoFit/>
          </a:bodyPr>
          <a:lstStyle/>
          <a:p>
            <a:pPr algn="ctr"/>
            <a:r>
              <a:rPr lang="en-GB" dirty="0"/>
              <a:t>leak</a:t>
            </a:r>
            <a:endParaRPr lang="en-GB" sz="2000" dirty="0"/>
          </a:p>
        </p:txBody>
      </p:sp>
      <p:grpSp>
        <p:nvGrpSpPr>
          <p:cNvPr id="2" name="add -ed">
            <a:extLst>
              <a:ext uri="{FF2B5EF4-FFF2-40B4-BE49-F238E27FC236}">
                <a16:creationId xmlns:a16="http://schemas.microsoft.com/office/drawing/2014/main" id="{BC58C4F6-2E8B-0E49-9AB7-3CBBFCB37AE6}"/>
              </a:ext>
            </a:extLst>
          </p:cNvPr>
          <p:cNvGrpSpPr/>
          <p:nvPr/>
        </p:nvGrpSpPr>
        <p:grpSpPr>
          <a:xfrm>
            <a:off x="742951" y="4364645"/>
            <a:ext cx="1855524" cy="1228963"/>
            <a:chOff x="5925997" y="4206636"/>
            <a:chExt cx="1855524" cy="1228963"/>
          </a:xfrm>
        </p:grpSpPr>
        <p:sp>
          <p:nvSpPr>
            <p:cNvPr id="9" name="Rounded Rectangle 8">
              <a:extLst>
                <a:ext uri="{FF2B5EF4-FFF2-40B4-BE49-F238E27FC236}">
                  <a16:creationId xmlns:a16="http://schemas.microsoft.com/office/drawing/2014/main" id="{E01ABA66-D76E-524A-A795-5D215F09D2EB}"/>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837318-781F-1B4A-8A2A-1E295E96A3DF}"/>
                </a:ext>
              </a:extLst>
            </p:cNvPr>
            <p:cNvSpPr/>
            <p:nvPr/>
          </p:nvSpPr>
          <p:spPr>
            <a:xfrm>
              <a:off x="5950605" y="4688464"/>
              <a:ext cx="1830916" cy="276999"/>
            </a:xfrm>
            <a:prstGeom prst="rect">
              <a:avLst/>
            </a:prstGeom>
          </p:spPr>
          <p:txBody>
            <a:bodyPr wrap="square" lIns="0" tIns="0" rIns="0" bIns="0">
              <a:spAutoFit/>
            </a:bodyPr>
            <a:lstStyle/>
            <a:p>
              <a:pPr algn="ctr"/>
              <a:r>
                <a:rPr lang="en-GB" dirty="0"/>
                <a:t>add ‘-ed’</a:t>
              </a:r>
              <a:endParaRPr lang="en-GB" sz="2000" dirty="0"/>
            </a:p>
          </p:txBody>
        </p:sp>
      </p:grpSp>
      <p:grpSp>
        <p:nvGrpSpPr>
          <p:cNvPr id="12" name="double consonant -ed">
            <a:extLst>
              <a:ext uri="{FF2B5EF4-FFF2-40B4-BE49-F238E27FC236}">
                <a16:creationId xmlns:a16="http://schemas.microsoft.com/office/drawing/2014/main" id="{C5290CAE-89C2-EB41-A723-E2AA7FEAC41F}"/>
              </a:ext>
            </a:extLst>
          </p:cNvPr>
          <p:cNvGrpSpPr/>
          <p:nvPr/>
        </p:nvGrpSpPr>
        <p:grpSpPr>
          <a:xfrm>
            <a:off x="2686050" y="4364645"/>
            <a:ext cx="1830916" cy="1228963"/>
            <a:chOff x="5925996" y="4206636"/>
            <a:chExt cx="1830916" cy="1228963"/>
          </a:xfrm>
        </p:grpSpPr>
        <p:sp>
          <p:nvSpPr>
            <p:cNvPr id="13" name="Rounded Rectangle 12">
              <a:extLst>
                <a:ext uri="{FF2B5EF4-FFF2-40B4-BE49-F238E27FC236}">
                  <a16:creationId xmlns:a16="http://schemas.microsoft.com/office/drawing/2014/main" id="{F2FCE2FC-FC2D-2B43-A39B-920AF7D1B096}"/>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874FF6-948C-614A-A03F-BC6EE394E2AC}"/>
                </a:ext>
              </a:extLst>
            </p:cNvPr>
            <p:cNvSpPr/>
            <p:nvPr/>
          </p:nvSpPr>
          <p:spPr>
            <a:xfrm>
              <a:off x="5925996" y="4439153"/>
              <a:ext cx="1830916" cy="830997"/>
            </a:xfrm>
            <a:prstGeom prst="rect">
              <a:avLst/>
            </a:prstGeom>
          </p:spPr>
          <p:txBody>
            <a:bodyPr wrap="square" lIns="0" tIns="0" rIns="0" bIns="0">
              <a:spAutoFit/>
            </a:bodyPr>
            <a:lstStyle/>
            <a:p>
              <a:pPr algn="ctr"/>
              <a:r>
                <a:rPr lang="en-GB" dirty="0"/>
                <a:t>double the consonant and add ‘-ed’</a:t>
              </a:r>
              <a:endParaRPr lang="en-GB" sz="2000" dirty="0"/>
            </a:p>
          </p:txBody>
        </p:sp>
      </p:grpSp>
      <p:grpSp>
        <p:nvGrpSpPr>
          <p:cNvPr id="15" name="drop y ">
            <a:extLst>
              <a:ext uri="{FF2B5EF4-FFF2-40B4-BE49-F238E27FC236}">
                <a16:creationId xmlns:a16="http://schemas.microsoft.com/office/drawing/2014/main" id="{D9247DF7-1D49-6E4D-B30F-C9A054F28B4E}"/>
              </a:ext>
            </a:extLst>
          </p:cNvPr>
          <p:cNvGrpSpPr/>
          <p:nvPr/>
        </p:nvGrpSpPr>
        <p:grpSpPr>
          <a:xfrm>
            <a:off x="4629151" y="4376335"/>
            <a:ext cx="1830916" cy="1228963"/>
            <a:chOff x="5925996" y="4206636"/>
            <a:chExt cx="1830916" cy="1228963"/>
          </a:xfrm>
        </p:grpSpPr>
        <p:sp>
          <p:nvSpPr>
            <p:cNvPr id="16" name="Rounded Rectangle 15">
              <a:extLst>
                <a:ext uri="{FF2B5EF4-FFF2-40B4-BE49-F238E27FC236}">
                  <a16:creationId xmlns:a16="http://schemas.microsoft.com/office/drawing/2014/main" id="{B6DDBD49-B59F-6D4E-A7E2-5F017E5A6A53}"/>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9A6E3A-CCB9-554A-A707-3445AF437AF2}"/>
                </a:ext>
              </a:extLst>
            </p:cNvPr>
            <p:cNvSpPr/>
            <p:nvPr/>
          </p:nvSpPr>
          <p:spPr>
            <a:xfrm>
              <a:off x="5925996" y="4439153"/>
              <a:ext cx="1830916" cy="830997"/>
            </a:xfrm>
            <a:prstGeom prst="rect">
              <a:avLst/>
            </a:prstGeom>
          </p:spPr>
          <p:txBody>
            <a:bodyPr wrap="square" lIns="0" tIns="0" rIns="0" bIns="0">
              <a:spAutoFit/>
            </a:bodyPr>
            <a:lstStyle/>
            <a:p>
              <a:pPr algn="ctr"/>
              <a:r>
                <a:rPr lang="en-GB" dirty="0"/>
                <a:t>drop the ‘y’ and add ‘</a:t>
              </a:r>
              <a:r>
                <a:rPr lang="en-GB" dirty="0" err="1"/>
                <a:t>i</a:t>
              </a:r>
              <a:r>
                <a:rPr lang="en-GB" dirty="0"/>
                <a:t>’ before adding ‘-ed’</a:t>
              </a:r>
              <a:endParaRPr lang="en-GB" sz="2000" dirty="0"/>
            </a:p>
          </p:txBody>
        </p:sp>
      </p:grpSp>
      <p:grpSp>
        <p:nvGrpSpPr>
          <p:cNvPr id="18" name="add d">
            <a:extLst>
              <a:ext uri="{FF2B5EF4-FFF2-40B4-BE49-F238E27FC236}">
                <a16:creationId xmlns:a16="http://schemas.microsoft.com/office/drawing/2014/main" id="{91CD20FF-F670-854A-9F83-5BB6664A1A63}"/>
              </a:ext>
            </a:extLst>
          </p:cNvPr>
          <p:cNvGrpSpPr/>
          <p:nvPr/>
        </p:nvGrpSpPr>
        <p:grpSpPr>
          <a:xfrm>
            <a:off x="6555183" y="4364644"/>
            <a:ext cx="1847985" cy="1228963"/>
            <a:chOff x="5908927" y="4206636"/>
            <a:chExt cx="1847985" cy="1228963"/>
          </a:xfrm>
        </p:grpSpPr>
        <p:sp>
          <p:nvSpPr>
            <p:cNvPr id="19" name="Rounded Rectangle 18">
              <a:extLst>
                <a:ext uri="{FF2B5EF4-FFF2-40B4-BE49-F238E27FC236}">
                  <a16:creationId xmlns:a16="http://schemas.microsoft.com/office/drawing/2014/main" id="{B30E2EB7-C597-3D4F-B337-FF5E322D9520}"/>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4DF0F4-21E2-AA42-B264-915FA81409B9}"/>
                </a:ext>
              </a:extLst>
            </p:cNvPr>
            <p:cNvSpPr/>
            <p:nvPr/>
          </p:nvSpPr>
          <p:spPr>
            <a:xfrm>
              <a:off x="5908927" y="4688465"/>
              <a:ext cx="1830916" cy="276999"/>
            </a:xfrm>
            <a:prstGeom prst="rect">
              <a:avLst/>
            </a:prstGeom>
          </p:spPr>
          <p:txBody>
            <a:bodyPr wrap="square" lIns="0" tIns="0" rIns="0" bIns="0">
              <a:spAutoFit/>
            </a:bodyPr>
            <a:lstStyle/>
            <a:p>
              <a:pPr algn="ctr"/>
              <a:r>
                <a:rPr lang="en-GB" dirty="0"/>
                <a:t>add ‘d’</a:t>
              </a:r>
              <a:endParaRPr lang="en-GB" sz="2000" dirty="0"/>
            </a:p>
          </p:txBody>
        </p:sp>
      </p:grpSp>
      <p:grpSp>
        <p:nvGrpSpPr>
          <p:cNvPr id="33" name="correct">
            <a:extLst>
              <a:ext uri="{FF2B5EF4-FFF2-40B4-BE49-F238E27FC236}">
                <a16:creationId xmlns:a16="http://schemas.microsoft.com/office/drawing/2014/main" id="{C66F5DD9-4B9E-4149-B584-7933B9680460}"/>
              </a:ext>
            </a:extLst>
          </p:cNvPr>
          <p:cNvGrpSpPr/>
          <p:nvPr/>
        </p:nvGrpSpPr>
        <p:grpSpPr>
          <a:xfrm>
            <a:off x="742950" y="3220027"/>
            <a:ext cx="3774015" cy="2373580"/>
            <a:chOff x="742950" y="3220027"/>
            <a:chExt cx="3774015" cy="2373580"/>
          </a:xfrm>
        </p:grpSpPr>
        <p:grpSp>
          <p:nvGrpSpPr>
            <p:cNvPr id="28" name="correct add -ed">
              <a:extLst>
                <a:ext uri="{FF2B5EF4-FFF2-40B4-BE49-F238E27FC236}">
                  <a16:creationId xmlns:a16="http://schemas.microsoft.com/office/drawing/2014/main" id="{DC2D7942-258B-DB4B-9D2B-9CD3541C90DA}"/>
                </a:ext>
              </a:extLst>
            </p:cNvPr>
            <p:cNvGrpSpPr/>
            <p:nvPr/>
          </p:nvGrpSpPr>
          <p:grpSpPr>
            <a:xfrm>
              <a:off x="742951" y="4364644"/>
              <a:ext cx="1855524" cy="1228963"/>
              <a:chOff x="5925997" y="4206636"/>
              <a:chExt cx="1855524" cy="1228963"/>
            </a:xfrm>
            <a:solidFill>
              <a:srgbClr val="CEE09C"/>
            </a:solidFill>
          </p:grpSpPr>
          <p:sp>
            <p:nvSpPr>
              <p:cNvPr id="29" name="Rounded Rectangle 28">
                <a:extLst>
                  <a:ext uri="{FF2B5EF4-FFF2-40B4-BE49-F238E27FC236}">
                    <a16:creationId xmlns:a16="http://schemas.microsoft.com/office/drawing/2014/main" id="{0418B2EF-457A-0C4F-B08E-8C2C62227E2F}"/>
                  </a:ext>
                </a:extLst>
              </p:cNvPr>
              <p:cNvSpPr/>
              <p:nvPr/>
            </p:nvSpPr>
            <p:spPr>
              <a:xfrm rot="5400000">
                <a:off x="6226973" y="3905660"/>
                <a:ext cx="1228963" cy="1830915"/>
              </a:xfrm>
              <a:prstGeom prst="roundRect">
                <a:avLst/>
              </a:prstGeom>
              <a:grp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8F41788-3230-0242-8600-EE2D0ADEEB56}"/>
                  </a:ext>
                </a:extLst>
              </p:cNvPr>
              <p:cNvSpPr/>
              <p:nvPr/>
            </p:nvSpPr>
            <p:spPr>
              <a:xfrm>
                <a:off x="5950605" y="4688464"/>
                <a:ext cx="1830916" cy="276999"/>
              </a:xfrm>
              <a:prstGeom prst="rect">
                <a:avLst/>
              </a:prstGeom>
              <a:noFill/>
            </p:spPr>
            <p:txBody>
              <a:bodyPr wrap="square" lIns="0" tIns="0" rIns="0" bIns="0">
                <a:spAutoFit/>
              </a:bodyPr>
              <a:lstStyle/>
              <a:p>
                <a:pPr algn="ctr"/>
                <a:r>
                  <a:rPr lang="en-GB" dirty="0"/>
                  <a:t>add ‘-ed’</a:t>
                </a:r>
                <a:endParaRPr lang="en-GB" sz="2000" dirty="0"/>
              </a:p>
            </p:txBody>
          </p:sp>
        </p:grpSp>
        <p:sp>
          <p:nvSpPr>
            <p:cNvPr id="23" name="Rounded Rectangle 22">
              <a:extLst>
                <a:ext uri="{FF2B5EF4-FFF2-40B4-BE49-F238E27FC236}">
                  <a16:creationId xmlns:a16="http://schemas.microsoft.com/office/drawing/2014/main" id="{72BF702A-B943-074A-81BD-64C4B2222697}"/>
                </a:ext>
              </a:extLst>
            </p:cNvPr>
            <p:cNvSpPr/>
            <p:nvPr/>
          </p:nvSpPr>
          <p:spPr>
            <a:xfrm rot="5400000">
              <a:off x="2214459" y="1761020"/>
              <a:ext cx="830997" cy="3774015"/>
            </a:xfrm>
            <a:prstGeom prst="roundRect">
              <a:avLst/>
            </a:prstGeom>
            <a:solidFill>
              <a:srgbClr val="22B7BC"/>
            </a:solid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Background pattern&#10;&#10;Description automatically generated">
              <a:extLst>
                <a:ext uri="{FF2B5EF4-FFF2-40B4-BE49-F238E27FC236}">
                  <a16:creationId xmlns:a16="http://schemas.microsoft.com/office/drawing/2014/main" id="{35412785-A049-7749-A164-A6D36C55D74D}"/>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r="4050" b="68487"/>
            <a:stretch/>
          </p:blipFill>
          <p:spPr>
            <a:xfrm>
              <a:off x="755650" y="3220027"/>
              <a:ext cx="3613941" cy="830997"/>
            </a:xfrm>
            <a:prstGeom prst="rect">
              <a:avLst/>
            </a:prstGeom>
          </p:spPr>
        </p:pic>
        <p:sp>
          <p:nvSpPr>
            <p:cNvPr id="24" name="Rectangle 23">
              <a:extLst>
                <a:ext uri="{FF2B5EF4-FFF2-40B4-BE49-F238E27FC236}">
                  <a16:creationId xmlns:a16="http://schemas.microsoft.com/office/drawing/2014/main" id="{7C6F73DE-7A87-6949-9707-98BBE168DB06}"/>
                </a:ext>
              </a:extLst>
            </p:cNvPr>
            <p:cNvSpPr/>
            <p:nvPr/>
          </p:nvSpPr>
          <p:spPr>
            <a:xfrm>
              <a:off x="965200" y="3471358"/>
              <a:ext cx="1633275" cy="369332"/>
            </a:xfrm>
            <a:prstGeom prst="rect">
              <a:avLst/>
            </a:prstGeom>
            <a:solidFill>
              <a:srgbClr val="22B7BC"/>
            </a:solidFill>
            <a:ln>
              <a:noFill/>
            </a:ln>
          </p:spPr>
          <p:txBody>
            <a:bodyPr wrap="square" lIns="0" tIns="0" rIns="0" bIns="0">
              <a:spAutoFit/>
            </a:bodyPr>
            <a:lstStyle/>
            <a:p>
              <a:r>
                <a:rPr lang="en-GB" sz="2400" b="1" dirty="0">
                  <a:solidFill>
                    <a:schemeClr val="bg1"/>
                  </a:solidFill>
                </a:rPr>
                <a:t> Well done!</a:t>
              </a:r>
              <a:endParaRPr lang="en-GB" sz="2800" b="1" dirty="0">
                <a:solidFill>
                  <a:schemeClr val="bg1"/>
                </a:solidFill>
              </a:endParaRPr>
            </a:p>
          </p:txBody>
        </p:sp>
      </p:grpSp>
      <p:grpSp>
        <p:nvGrpSpPr>
          <p:cNvPr id="11" name="try again 1">
            <a:extLst>
              <a:ext uri="{FF2B5EF4-FFF2-40B4-BE49-F238E27FC236}">
                <a16:creationId xmlns:a16="http://schemas.microsoft.com/office/drawing/2014/main" id="{87CFD32B-8B39-CA4B-8E8C-22BB00165095}"/>
              </a:ext>
            </a:extLst>
          </p:cNvPr>
          <p:cNvGrpSpPr/>
          <p:nvPr/>
        </p:nvGrpSpPr>
        <p:grpSpPr>
          <a:xfrm>
            <a:off x="2686049" y="4370788"/>
            <a:ext cx="1867635" cy="1228963"/>
            <a:chOff x="2686049" y="4370489"/>
            <a:chExt cx="1867635" cy="1228963"/>
          </a:xfrm>
        </p:grpSpPr>
        <p:sp>
          <p:nvSpPr>
            <p:cNvPr id="39" name="Rounded Rectangle 38">
              <a:extLst>
                <a:ext uri="{FF2B5EF4-FFF2-40B4-BE49-F238E27FC236}">
                  <a16:creationId xmlns:a16="http://schemas.microsoft.com/office/drawing/2014/main" id="{6850E633-BA5D-AE4E-A731-346D3DB1B893}"/>
                </a:ext>
              </a:extLst>
            </p:cNvPr>
            <p:cNvSpPr/>
            <p:nvPr/>
          </p:nvSpPr>
          <p:spPr>
            <a:xfrm rot="5400000">
              <a:off x="2987025" y="40695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214FDD1-A2F8-4A40-8580-2374F3BBE544}"/>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55" name="arrow 1">
            <a:extLst>
              <a:ext uri="{FF2B5EF4-FFF2-40B4-BE49-F238E27FC236}">
                <a16:creationId xmlns:a16="http://schemas.microsoft.com/office/drawing/2014/main" id="{713E4E2D-3959-364B-914D-6FE8898925DC}"/>
              </a:ext>
            </a:extLst>
          </p:cNvPr>
          <p:cNvSpPr/>
          <p:nvPr/>
        </p:nvSpPr>
        <p:spPr>
          <a:xfrm>
            <a:off x="3263596" y="5051503"/>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try again 2">
            <a:extLst>
              <a:ext uri="{FF2B5EF4-FFF2-40B4-BE49-F238E27FC236}">
                <a16:creationId xmlns:a16="http://schemas.microsoft.com/office/drawing/2014/main" id="{E7CAC1EB-2EC9-DF4E-B82F-DBFF1696900D}"/>
              </a:ext>
            </a:extLst>
          </p:cNvPr>
          <p:cNvGrpSpPr/>
          <p:nvPr/>
        </p:nvGrpSpPr>
        <p:grpSpPr>
          <a:xfrm>
            <a:off x="4631455" y="4376335"/>
            <a:ext cx="1867635" cy="1228963"/>
            <a:chOff x="2686049" y="4370489"/>
            <a:chExt cx="1867635" cy="1228963"/>
          </a:xfrm>
        </p:grpSpPr>
        <p:sp>
          <p:nvSpPr>
            <p:cNvPr id="59" name="Rounded Rectangle 58">
              <a:extLst>
                <a:ext uri="{FF2B5EF4-FFF2-40B4-BE49-F238E27FC236}">
                  <a16:creationId xmlns:a16="http://schemas.microsoft.com/office/drawing/2014/main" id="{8C7F1A69-CB68-E842-B6E2-0DE822F1AB87}"/>
                </a:ext>
              </a:extLst>
            </p:cNvPr>
            <p:cNvSpPr/>
            <p:nvPr/>
          </p:nvSpPr>
          <p:spPr>
            <a:xfrm rot="5400000">
              <a:off x="2987025" y="40695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A79609A4-50D0-9A48-BF4C-2F2F1AE3FB3E}"/>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61" name="arrow 2">
            <a:extLst>
              <a:ext uri="{FF2B5EF4-FFF2-40B4-BE49-F238E27FC236}">
                <a16:creationId xmlns:a16="http://schemas.microsoft.com/office/drawing/2014/main" id="{033AFC10-548D-C049-9EFB-7CA7452CC93C}"/>
              </a:ext>
            </a:extLst>
          </p:cNvPr>
          <p:cNvSpPr/>
          <p:nvPr/>
        </p:nvSpPr>
        <p:spPr>
          <a:xfrm>
            <a:off x="5209002" y="5057050"/>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try again 3">
            <a:extLst>
              <a:ext uri="{FF2B5EF4-FFF2-40B4-BE49-F238E27FC236}">
                <a16:creationId xmlns:a16="http://schemas.microsoft.com/office/drawing/2014/main" id="{C3ED04D1-EC76-1545-BC6B-1FAE4EF3E16B}"/>
              </a:ext>
            </a:extLst>
          </p:cNvPr>
          <p:cNvGrpSpPr/>
          <p:nvPr/>
        </p:nvGrpSpPr>
        <p:grpSpPr>
          <a:xfrm>
            <a:off x="6569950" y="4364460"/>
            <a:ext cx="1867635" cy="1228963"/>
            <a:chOff x="2686049" y="4417989"/>
            <a:chExt cx="1867635" cy="1228963"/>
          </a:xfrm>
        </p:grpSpPr>
        <p:sp>
          <p:nvSpPr>
            <p:cNvPr id="63" name="Rounded Rectangle 62">
              <a:extLst>
                <a:ext uri="{FF2B5EF4-FFF2-40B4-BE49-F238E27FC236}">
                  <a16:creationId xmlns:a16="http://schemas.microsoft.com/office/drawing/2014/main" id="{4A19EA58-02BB-054C-BC19-18A6140E4361}"/>
                </a:ext>
              </a:extLst>
            </p:cNvPr>
            <p:cNvSpPr/>
            <p:nvPr/>
          </p:nvSpPr>
          <p:spPr>
            <a:xfrm rot="5400000">
              <a:off x="2987025" y="41170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0AD08F87-D7F1-0B43-BBF7-D06DA255C66E}"/>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65" name="arrow 3">
            <a:extLst>
              <a:ext uri="{FF2B5EF4-FFF2-40B4-BE49-F238E27FC236}">
                <a16:creationId xmlns:a16="http://schemas.microsoft.com/office/drawing/2014/main" id="{AB18B6E8-4564-2947-AD99-997192227AF5}"/>
              </a:ext>
            </a:extLst>
          </p:cNvPr>
          <p:cNvSpPr/>
          <p:nvPr/>
        </p:nvSpPr>
        <p:spPr>
          <a:xfrm>
            <a:off x="7147497" y="4997675"/>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a:hlinkClick r:id="rId3" action="ppaction://hlinksldjump"/>
            <a:extLst>
              <a:ext uri="{FF2B5EF4-FFF2-40B4-BE49-F238E27FC236}">
                <a16:creationId xmlns:a16="http://schemas.microsoft.com/office/drawing/2014/main" id="{353EC612-E174-AC4E-93A8-57D22427E71F}"/>
              </a:ext>
            </a:extLst>
          </p:cNvPr>
          <p:cNvSpPr/>
          <p:nvPr/>
        </p:nvSpPr>
        <p:spPr>
          <a:xfrm>
            <a:off x="3651248" y="3506813"/>
            <a:ext cx="622300" cy="369332"/>
          </a:xfrm>
          <a:prstGeom prst="rightArrow">
            <a:avLst/>
          </a:prstGeom>
          <a:solidFill>
            <a:schemeClr val="bg1"/>
          </a:solid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8128F85-1D3C-6849-A33E-E4307C316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795" y="2091650"/>
            <a:ext cx="576005" cy="1396670"/>
          </a:xfrm>
          <a:prstGeom prst="rect">
            <a:avLst/>
          </a:prstGeom>
        </p:spPr>
      </p:pic>
    </p:spTree>
    <p:extLst>
      <p:ext uri="{BB962C8B-B14F-4D97-AF65-F5344CB8AC3E}">
        <p14:creationId xmlns:p14="http://schemas.microsoft.com/office/powerpoint/2010/main" val="43291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18"/>
                                        </p:tgtEl>
                                        <p:attrNameLst>
                                          <p:attrName>r</p:attrName>
                                        </p:attrNameLst>
                                      </p:cBhvr>
                                    </p:animRot>
                                    <p:animRot by="-240000">
                                      <p:cBhvr>
                                        <p:cTn id="41" dur="200" fill="hold">
                                          <p:stCondLst>
                                            <p:cond delay="200"/>
                                          </p:stCondLst>
                                        </p:cTn>
                                        <p:tgtEl>
                                          <p:spTgt spid="18"/>
                                        </p:tgtEl>
                                        <p:attrNameLst>
                                          <p:attrName>r</p:attrName>
                                        </p:attrNameLst>
                                      </p:cBhvr>
                                    </p:animRot>
                                    <p:animRot by="240000">
                                      <p:cBhvr>
                                        <p:cTn id="42" dur="200" fill="hold">
                                          <p:stCondLst>
                                            <p:cond delay="400"/>
                                          </p:stCondLst>
                                        </p:cTn>
                                        <p:tgtEl>
                                          <p:spTgt spid="18"/>
                                        </p:tgtEl>
                                        <p:attrNameLst>
                                          <p:attrName>r</p:attrName>
                                        </p:attrNameLst>
                                      </p:cBhvr>
                                    </p:animRot>
                                    <p:animRot by="-240000">
                                      <p:cBhvr>
                                        <p:cTn id="43" dur="200" fill="hold">
                                          <p:stCondLst>
                                            <p:cond delay="600"/>
                                          </p:stCondLst>
                                        </p:cTn>
                                        <p:tgtEl>
                                          <p:spTgt spid="18"/>
                                        </p:tgtEl>
                                        <p:attrNameLst>
                                          <p:attrName>r</p:attrName>
                                        </p:attrNameLst>
                                      </p:cBhvr>
                                    </p:animRot>
                                    <p:animRot by="120000">
                                      <p:cBhvr>
                                        <p:cTn id="4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childTnLst>
                          </p:cTn>
                        </p:par>
                      </p:childTnLst>
                    </p:cTn>
                  </p:par>
                </p:childTnLst>
              </p:cTn>
              <p:nextCondLst>
                <p:cond evt="onClick" delay="0">
                  <p:tgtEl>
                    <p:spTgt spid="2"/>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fade">
                                      <p:cBhvr>
                                        <p:cTn id="71" dur="500"/>
                                        <p:tgtEl>
                                          <p:spTgt spid="61"/>
                                        </p:tgtEl>
                                      </p:cBhvr>
                                    </p:animEffect>
                                  </p:childTnLst>
                                </p:cTn>
                              </p:par>
                            </p:childTnLst>
                          </p:cTn>
                        </p:par>
                      </p:childTnLst>
                    </p:cTn>
                  </p:par>
                </p:childTnLst>
              </p:cTn>
              <p:nextCondLst>
                <p:cond evt="onClick" delay="0">
                  <p:tgtEl>
                    <p:spTgt spid="15"/>
                  </p:tgtEl>
                </p:cond>
              </p:nextCondLst>
            </p:seq>
            <p:seq concurrent="1" nextAc="seek">
              <p:cTn id="72" restart="whenNotActive" fill="hold" evtFilter="cancelBubble" nodeType="interactiveSeq">
                <p:stCondLst>
                  <p:cond evt="onClick" delay="0">
                    <p:tgtEl>
                      <p:spTgt spid="61"/>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58"/>
                                        </p:tgtEl>
                                      </p:cBhvr>
                                    </p:animEffect>
                                    <p:set>
                                      <p:cBhvr>
                                        <p:cTn id="77" dur="1" fill="hold">
                                          <p:stCondLst>
                                            <p:cond delay="499"/>
                                          </p:stCondLst>
                                        </p:cTn>
                                        <p:tgtEl>
                                          <p:spTgt spid="58"/>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61"/>
                                        </p:tgtEl>
                                      </p:cBhvr>
                                    </p:animEffect>
                                    <p:set>
                                      <p:cBhvr>
                                        <p:cTn id="80"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1" restart="whenNotActive" fill="hold" evtFilter="cancelBubble" nodeType="interactiveSeq">
                <p:stCondLst>
                  <p:cond evt="onClick" delay="0">
                    <p:tgtEl>
                      <p:spTgt spid="55"/>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55"/>
                                        </p:tgtEl>
                                      </p:cBhvr>
                                    </p:animEffect>
                                    <p:set>
                                      <p:cBhvr>
                                        <p:cTn id="8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0" restart="whenNotActive" fill="hold" evtFilter="cancelBubble" nodeType="interactiveSeq">
                <p:stCondLst>
                  <p:cond evt="onClick" delay="0">
                    <p:tgtEl>
                      <p:spTgt spid="18"/>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fade">
                                      <p:cBhvr>
                                        <p:cTn id="95" dur="500"/>
                                        <p:tgtEl>
                                          <p:spTgt spid="6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5"/>
                                        </p:tgtEl>
                                        <p:attrNameLst>
                                          <p:attrName>style.visibility</p:attrName>
                                        </p:attrNameLst>
                                      </p:cBhvr>
                                      <p:to>
                                        <p:strVal val="visible"/>
                                      </p:to>
                                    </p:set>
                                    <p:animEffect transition="in" filter="fade">
                                      <p:cBhvr>
                                        <p:cTn id="98" dur="500"/>
                                        <p:tgtEl>
                                          <p:spTgt spid="65"/>
                                        </p:tgtEl>
                                      </p:cBhvr>
                                    </p:animEffect>
                                  </p:child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65"/>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62"/>
                                        </p:tgtEl>
                                      </p:cBhvr>
                                    </p:animEffect>
                                    <p:set>
                                      <p:cBhvr>
                                        <p:cTn id="104" dur="1" fill="hold">
                                          <p:stCondLst>
                                            <p:cond delay="499"/>
                                          </p:stCondLst>
                                        </p:cTn>
                                        <p:tgtEl>
                                          <p:spTgt spid="62"/>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4" grpId="0" animBg="1"/>
      <p:bldP spid="55" grpId="0" animBg="1"/>
      <p:bldP spid="55" grpId="1" animBg="1"/>
      <p:bldP spid="61" grpId="0" animBg="1"/>
      <p:bldP spid="61" grpId="2" animBg="1"/>
      <p:bldP spid="65" grpId="0" animBg="1"/>
      <p:bldP spid="65" grpId="1" animBg="1"/>
      <p:bldP spid="6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B845B6-BB90-5346-BC80-72ED7122EC52}"/>
              </a:ext>
            </a:extLst>
          </p:cNvPr>
          <p:cNvSpPr/>
          <p:nvPr/>
        </p:nvSpPr>
        <p:spPr>
          <a:xfrm rot="5400000">
            <a:off x="4147344" y="-1407363"/>
            <a:ext cx="830997" cy="8235476"/>
          </a:xfrm>
          <a:prstGeom prst="rect">
            <a:avLst/>
          </a:prstGeom>
          <a:solidFill>
            <a:srgbClr val="FABE9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title"/>
          </p:nvPr>
        </p:nvSpPr>
        <p:spPr>
          <a:xfrm>
            <a:off x="445104" y="407418"/>
            <a:ext cx="8253792" cy="945377"/>
          </a:xfrm>
          <a:prstGeom prst="round2SameRect">
            <a:avLst/>
          </a:prstGeom>
          <a:solidFill>
            <a:srgbClr val="019486"/>
          </a:solidFill>
        </p:spPr>
        <p:txBody>
          <a:bodyPr/>
          <a:lstStyle/>
          <a:p>
            <a:r>
              <a:rPr lang="en-GB" sz="3600" dirty="0">
                <a:solidFill>
                  <a:schemeClr val="bg1"/>
                </a:solidFill>
                <a:latin typeface="+mn-lt"/>
              </a:rPr>
              <a:t>What is the Rule?</a:t>
            </a:r>
          </a:p>
        </p:txBody>
      </p:sp>
      <p:sp>
        <p:nvSpPr>
          <p:cNvPr id="5" name="Rectangle 4"/>
          <p:cNvSpPr/>
          <p:nvPr/>
        </p:nvSpPr>
        <p:spPr>
          <a:xfrm>
            <a:off x="2276021" y="1710369"/>
            <a:ext cx="4857042" cy="276999"/>
          </a:xfrm>
          <a:prstGeom prst="rect">
            <a:avLst/>
          </a:prstGeom>
        </p:spPr>
        <p:txBody>
          <a:bodyPr wrap="square" lIns="0" tIns="0" rIns="0" bIns="0">
            <a:spAutoFit/>
          </a:bodyPr>
          <a:lstStyle/>
          <a:p>
            <a:r>
              <a:rPr lang="en-GB" dirty="0"/>
              <a:t>Talk with a partner to decide which rule to use.</a:t>
            </a:r>
            <a:endParaRPr lang="en-GB" sz="2000" dirty="0"/>
          </a:p>
        </p:txBody>
      </p:sp>
      <p:sp>
        <p:nvSpPr>
          <p:cNvPr id="8" name="Rectangle 7">
            <a:extLst>
              <a:ext uri="{FF2B5EF4-FFF2-40B4-BE49-F238E27FC236}">
                <a16:creationId xmlns:a16="http://schemas.microsoft.com/office/drawing/2014/main" id="{3E590842-65A8-2A4C-87CC-D7209984B45A}"/>
              </a:ext>
            </a:extLst>
          </p:cNvPr>
          <p:cNvSpPr/>
          <p:nvPr/>
        </p:nvSpPr>
        <p:spPr>
          <a:xfrm>
            <a:off x="426789" y="2611391"/>
            <a:ext cx="8253790" cy="307777"/>
          </a:xfrm>
          <a:prstGeom prst="rect">
            <a:avLst/>
          </a:prstGeom>
        </p:spPr>
        <p:txBody>
          <a:bodyPr wrap="square" lIns="0" tIns="0" rIns="0" bIns="0">
            <a:spAutoFit/>
          </a:bodyPr>
          <a:lstStyle/>
          <a:p>
            <a:pPr algn="ctr"/>
            <a:r>
              <a:rPr lang="en-GB" sz="2000" dirty="0"/>
              <a:t>tap</a:t>
            </a:r>
          </a:p>
        </p:txBody>
      </p:sp>
      <p:grpSp>
        <p:nvGrpSpPr>
          <p:cNvPr id="2" name="add -ed">
            <a:extLst>
              <a:ext uri="{FF2B5EF4-FFF2-40B4-BE49-F238E27FC236}">
                <a16:creationId xmlns:a16="http://schemas.microsoft.com/office/drawing/2014/main" id="{BC58C4F6-2E8B-0E49-9AB7-3CBBFCB37AE6}"/>
              </a:ext>
            </a:extLst>
          </p:cNvPr>
          <p:cNvGrpSpPr/>
          <p:nvPr/>
        </p:nvGrpSpPr>
        <p:grpSpPr>
          <a:xfrm>
            <a:off x="742951" y="4364645"/>
            <a:ext cx="1855524" cy="1228963"/>
            <a:chOff x="5925997" y="4206636"/>
            <a:chExt cx="1855524" cy="1228963"/>
          </a:xfrm>
        </p:grpSpPr>
        <p:sp>
          <p:nvSpPr>
            <p:cNvPr id="9" name="Rounded Rectangle 8">
              <a:extLst>
                <a:ext uri="{FF2B5EF4-FFF2-40B4-BE49-F238E27FC236}">
                  <a16:creationId xmlns:a16="http://schemas.microsoft.com/office/drawing/2014/main" id="{E01ABA66-D76E-524A-A795-5D215F09D2EB}"/>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837318-781F-1B4A-8A2A-1E295E96A3DF}"/>
                </a:ext>
              </a:extLst>
            </p:cNvPr>
            <p:cNvSpPr/>
            <p:nvPr/>
          </p:nvSpPr>
          <p:spPr>
            <a:xfrm>
              <a:off x="5950605" y="4688464"/>
              <a:ext cx="1830916" cy="276999"/>
            </a:xfrm>
            <a:prstGeom prst="rect">
              <a:avLst/>
            </a:prstGeom>
          </p:spPr>
          <p:txBody>
            <a:bodyPr wrap="square" lIns="0" tIns="0" rIns="0" bIns="0">
              <a:spAutoFit/>
            </a:bodyPr>
            <a:lstStyle/>
            <a:p>
              <a:pPr algn="ctr"/>
              <a:r>
                <a:rPr lang="en-GB" dirty="0"/>
                <a:t>add ‘-ed’</a:t>
              </a:r>
              <a:endParaRPr lang="en-GB" sz="2000" dirty="0"/>
            </a:p>
          </p:txBody>
        </p:sp>
      </p:grpSp>
      <p:grpSp>
        <p:nvGrpSpPr>
          <p:cNvPr id="12" name="double consonant -ed">
            <a:extLst>
              <a:ext uri="{FF2B5EF4-FFF2-40B4-BE49-F238E27FC236}">
                <a16:creationId xmlns:a16="http://schemas.microsoft.com/office/drawing/2014/main" id="{C5290CAE-89C2-EB41-A723-E2AA7FEAC41F}"/>
              </a:ext>
            </a:extLst>
          </p:cNvPr>
          <p:cNvGrpSpPr/>
          <p:nvPr/>
        </p:nvGrpSpPr>
        <p:grpSpPr>
          <a:xfrm>
            <a:off x="2686050" y="4364645"/>
            <a:ext cx="1830916" cy="1228963"/>
            <a:chOff x="5925996" y="4206636"/>
            <a:chExt cx="1830916" cy="1228963"/>
          </a:xfrm>
        </p:grpSpPr>
        <p:sp>
          <p:nvSpPr>
            <p:cNvPr id="13" name="Rounded Rectangle 12">
              <a:extLst>
                <a:ext uri="{FF2B5EF4-FFF2-40B4-BE49-F238E27FC236}">
                  <a16:creationId xmlns:a16="http://schemas.microsoft.com/office/drawing/2014/main" id="{F2FCE2FC-FC2D-2B43-A39B-920AF7D1B096}"/>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874FF6-948C-614A-A03F-BC6EE394E2AC}"/>
                </a:ext>
              </a:extLst>
            </p:cNvPr>
            <p:cNvSpPr/>
            <p:nvPr/>
          </p:nvSpPr>
          <p:spPr>
            <a:xfrm>
              <a:off x="5925996" y="4439153"/>
              <a:ext cx="1830916" cy="830997"/>
            </a:xfrm>
            <a:prstGeom prst="rect">
              <a:avLst/>
            </a:prstGeom>
          </p:spPr>
          <p:txBody>
            <a:bodyPr wrap="square" lIns="0" tIns="0" rIns="0" bIns="0">
              <a:spAutoFit/>
            </a:bodyPr>
            <a:lstStyle/>
            <a:p>
              <a:pPr algn="ctr"/>
              <a:r>
                <a:rPr lang="en-GB" dirty="0"/>
                <a:t>double the consonant and add ‘-ed’</a:t>
              </a:r>
              <a:endParaRPr lang="en-GB" sz="2000" dirty="0"/>
            </a:p>
          </p:txBody>
        </p:sp>
      </p:grpSp>
      <p:grpSp>
        <p:nvGrpSpPr>
          <p:cNvPr id="15" name="drop y ">
            <a:extLst>
              <a:ext uri="{FF2B5EF4-FFF2-40B4-BE49-F238E27FC236}">
                <a16:creationId xmlns:a16="http://schemas.microsoft.com/office/drawing/2014/main" id="{D9247DF7-1D49-6E4D-B30F-C9A054F28B4E}"/>
              </a:ext>
            </a:extLst>
          </p:cNvPr>
          <p:cNvGrpSpPr/>
          <p:nvPr/>
        </p:nvGrpSpPr>
        <p:grpSpPr>
          <a:xfrm>
            <a:off x="4629151" y="4376335"/>
            <a:ext cx="1830916" cy="1228963"/>
            <a:chOff x="5925996" y="4206636"/>
            <a:chExt cx="1830916" cy="1228963"/>
          </a:xfrm>
        </p:grpSpPr>
        <p:sp>
          <p:nvSpPr>
            <p:cNvPr id="16" name="Rounded Rectangle 15">
              <a:extLst>
                <a:ext uri="{FF2B5EF4-FFF2-40B4-BE49-F238E27FC236}">
                  <a16:creationId xmlns:a16="http://schemas.microsoft.com/office/drawing/2014/main" id="{B6DDBD49-B59F-6D4E-A7E2-5F017E5A6A53}"/>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9A6E3A-CCB9-554A-A707-3445AF437AF2}"/>
                </a:ext>
              </a:extLst>
            </p:cNvPr>
            <p:cNvSpPr/>
            <p:nvPr/>
          </p:nvSpPr>
          <p:spPr>
            <a:xfrm>
              <a:off x="5925996" y="4439153"/>
              <a:ext cx="1830916" cy="830997"/>
            </a:xfrm>
            <a:prstGeom prst="rect">
              <a:avLst/>
            </a:prstGeom>
          </p:spPr>
          <p:txBody>
            <a:bodyPr wrap="square" lIns="0" tIns="0" rIns="0" bIns="0">
              <a:spAutoFit/>
            </a:bodyPr>
            <a:lstStyle/>
            <a:p>
              <a:pPr algn="ctr"/>
              <a:r>
                <a:rPr lang="en-GB" dirty="0"/>
                <a:t>drop the ‘y’ and add ‘</a:t>
              </a:r>
              <a:r>
                <a:rPr lang="en-GB" dirty="0" err="1"/>
                <a:t>i</a:t>
              </a:r>
              <a:r>
                <a:rPr lang="en-GB" dirty="0"/>
                <a:t>’ before adding ‘-ed’</a:t>
              </a:r>
              <a:endParaRPr lang="en-GB" sz="2000" dirty="0"/>
            </a:p>
          </p:txBody>
        </p:sp>
      </p:grpSp>
      <p:grpSp>
        <p:nvGrpSpPr>
          <p:cNvPr id="18" name="add d">
            <a:extLst>
              <a:ext uri="{FF2B5EF4-FFF2-40B4-BE49-F238E27FC236}">
                <a16:creationId xmlns:a16="http://schemas.microsoft.com/office/drawing/2014/main" id="{91CD20FF-F670-854A-9F83-5BB6664A1A63}"/>
              </a:ext>
            </a:extLst>
          </p:cNvPr>
          <p:cNvGrpSpPr/>
          <p:nvPr/>
        </p:nvGrpSpPr>
        <p:grpSpPr>
          <a:xfrm>
            <a:off x="6555183" y="4364644"/>
            <a:ext cx="1847985" cy="1228963"/>
            <a:chOff x="5908927" y="4206636"/>
            <a:chExt cx="1847985" cy="1228963"/>
          </a:xfrm>
        </p:grpSpPr>
        <p:sp>
          <p:nvSpPr>
            <p:cNvPr id="19" name="Rounded Rectangle 18">
              <a:extLst>
                <a:ext uri="{FF2B5EF4-FFF2-40B4-BE49-F238E27FC236}">
                  <a16:creationId xmlns:a16="http://schemas.microsoft.com/office/drawing/2014/main" id="{B30E2EB7-C597-3D4F-B337-FF5E322D9520}"/>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4DF0F4-21E2-AA42-B264-915FA81409B9}"/>
                </a:ext>
              </a:extLst>
            </p:cNvPr>
            <p:cNvSpPr/>
            <p:nvPr/>
          </p:nvSpPr>
          <p:spPr>
            <a:xfrm>
              <a:off x="5908927" y="4688465"/>
              <a:ext cx="1830916" cy="276999"/>
            </a:xfrm>
            <a:prstGeom prst="rect">
              <a:avLst/>
            </a:prstGeom>
          </p:spPr>
          <p:txBody>
            <a:bodyPr wrap="square" lIns="0" tIns="0" rIns="0" bIns="0">
              <a:spAutoFit/>
            </a:bodyPr>
            <a:lstStyle/>
            <a:p>
              <a:pPr algn="ctr"/>
              <a:r>
                <a:rPr lang="en-GB" dirty="0"/>
                <a:t>add ‘d’</a:t>
              </a:r>
              <a:endParaRPr lang="en-GB" sz="2000" dirty="0"/>
            </a:p>
          </p:txBody>
        </p:sp>
      </p:grpSp>
      <p:grpSp>
        <p:nvGrpSpPr>
          <p:cNvPr id="33" name="correct">
            <a:extLst>
              <a:ext uri="{FF2B5EF4-FFF2-40B4-BE49-F238E27FC236}">
                <a16:creationId xmlns:a16="http://schemas.microsoft.com/office/drawing/2014/main" id="{C66F5DD9-4B9E-4149-B584-7933B9680460}"/>
              </a:ext>
            </a:extLst>
          </p:cNvPr>
          <p:cNvGrpSpPr/>
          <p:nvPr/>
        </p:nvGrpSpPr>
        <p:grpSpPr>
          <a:xfrm>
            <a:off x="2691563" y="3220027"/>
            <a:ext cx="3774015" cy="2373580"/>
            <a:chOff x="742950" y="3220027"/>
            <a:chExt cx="3774015" cy="2373580"/>
          </a:xfrm>
        </p:grpSpPr>
        <p:grpSp>
          <p:nvGrpSpPr>
            <p:cNvPr id="28" name="correct add -ed">
              <a:extLst>
                <a:ext uri="{FF2B5EF4-FFF2-40B4-BE49-F238E27FC236}">
                  <a16:creationId xmlns:a16="http://schemas.microsoft.com/office/drawing/2014/main" id="{DC2D7942-258B-DB4B-9D2B-9CD3541C90DA}"/>
                </a:ext>
              </a:extLst>
            </p:cNvPr>
            <p:cNvGrpSpPr/>
            <p:nvPr/>
          </p:nvGrpSpPr>
          <p:grpSpPr>
            <a:xfrm>
              <a:off x="742951" y="4364644"/>
              <a:ext cx="1855524" cy="1228963"/>
              <a:chOff x="5925997" y="4206636"/>
              <a:chExt cx="1855524" cy="1228963"/>
            </a:xfrm>
            <a:solidFill>
              <a:srgbClr val="CEE09C"/>
            </a:solidFill>
          </p:grpSpPr>
          <p:sp>
            <p:nvSpPr>
              <p:cNvPr id="29" name="Rounded Rectangle 28">
                <a:extLst>
                  <a:ext uri="{FF2B5EF4-FFF2-40B4-BE49-F238E27FC236}">
                    <a16:creationId xmlns:a16="http://schemas.microsoft.com/office/drawing/2014/main" id="{0418B2EF-457A-0C4F-B08E-8C2C62227E2F}"/>
                  </a:ext>
                </a:extLst>
              </p:cNvPr>
              <p:cNvSpPr/>
              <p:nvPr/>
            </p:nvSpPr>
            <p:spPr>
              <a:xfrm rot="5400000">
                <a:off x="6226973" y="3905660"/>
                <a:ext cx="1228963" cy="1830915"/>
              </a:xfrm>
              <a:prstGeom prst="roundRect">
                <a:avLst/>
              </a:prstGeom>
              <a:grp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8F41788-3230-0242-8600-EE2D0ADEEB56}"/>
                  </a:ext>
                </a:extLst>
              </p:cNvPr>
              <p:cNvSpPr/>
              <p:nvPr/>
            </p:nvSpPr>
            <p:spPr>
              <a:xfrm>
                <a:off x="5945093" y="4439153"/>
                <a:ext cx="1836428" cy="830997"/>
              </a:xfrm>
              <a:prstGeom prst="rect">
                <a:avLst/>
              </a:prstGeom>
              <a:noFill/>
            </p:spPr>
            <p:txBody>
              <a:bodyPr wrap="square" lIns="0" tIns="0" rIns="0" bIns="0">
                <a:spAutoFit/>
              </a:bodyPr>
              <a:lstStyle/>
              <a:p>
                <a:pPr algn="ctr"/>
                <a:r>
                  <a:rPr lang="en-GB" dirty="0"/>
                  <a:t>double the consonant and add ‘-ed’</a:t>
                </a:r>
                <a:endParaRPr lang="en-GB" sz="2000" dirty="0"/>
              </a:p>
            </p:txBody>
          </p:sp>
        </p:grpSp>
        <p:sp>
          <p:nvSpPr>
            <p:cNvPr id="23" name="Rounded Rectangle 22">
              <a:extLst>
                <a:ext uri="{FF2B5EF4-FFF2-40B4-BE49-F238E27FC236}">
                  <a16:creationId xmlns:a16="http://schemas.microsoft.com/office/drawing/2014/main" id="{72BF702A-B943-074A-81BD-64C4B2222697}"/>
                </a:ext>
              </a:extLst>
            </p:cNvPr>
            <p:cNvSpPr/>
            <p:nvPr/>
          </p:nvSpPr>
          <p:spPr>
            <a:xfrm rot="5400000">
              <a:off x="2214459" y="1761020"/>
              <a:ext cx="830997" cy="3774015"/>
            </a:xfrm>
            <a:prstGeom prst="roundRect">
              <a:avLst/>
            </a:prstGeom>
            <a:solidFill>
              <a:srgbClr val="22B7BC"/>
            </a:solid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Background pattern&#10;&#10;Description automatically generated">
              <a:extLst>
                <a:ext uri="{FF2B5EF4-FFF2-40B4-BE49-F238E27FC236}">
                  <a16:creationId xmlns:a16="http://schemas.microsoft.com/office/drawing/2014/main" id="{35412785-A049-7749-A164-A6D36C55D74D}"/>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r="4050" b="68487"/>
            <a:stretch/>
          </p:blipFill>
          <p:spPr>
            <a:xfrm>
              <a:off x="755650" y="3220027"/>
              <a:ext cx="3613941" cy="830997"/>
            </a:xfrm>
            <a:prstGeom prst="rect">
              <a:avLst/>
            </a:prstGeom>
          </p:spPr>
        </p:pic>
        <p:sp>
          <p:nvSpPr>
            <p:cNvPr id="24" name="Rectangle 23">
              <a:extLst>
                <a:ext uri="{FF2B5EF4-FFF2-40B4-BE49-F238E27FC236}">
                  <a16:creationId xmlns:a16="http://schemas.microsoft.com/office/drawing/2014/main" id="{7C6F73DE-7A87-6949-9707-98BBE168DB06}"/>
                </a:ext>
              </a:extLst>
            </p:cNvPr>
            <p:cNvSpPr/>
            <p:nvPr/>
          </p:nvSpPr>
          <p:spPr>
            <a:xfrm>
              <a:off x="965200" y="3471358"/>
              <a:ext cx="1633275" cy="369332"/>
            </a:xfrm>
            <a:prstGeom prst="rect">
              <a:avLst/>
            </a:prstGeom>
            <a:solidFill>
              <a:srgbClr val="22B7BC"/>
            </a:solidFill>
            <a:ln>
              <a:noFill/>
            </a:ln>
          </p:spPr>
          <p:txBody>
            <a:bodyPr wrap="square" lIns="0" tIns="0" rIns="0" bIns="0">
              <a:spAutoFit/>
            </a:bodyPr>
            <a:lstStyle/>
            <a:p>
              <a:r>
                <a:rPr lang="en-GB" sz="2400" b="1" dirty="0">
                  <a:solidFill>
                    <a:schemeClr val="bg1"/>
                  </a:solidFill>
                </a:rPr>
                <a:t> Well done!</a:t>
              </a:r>
              <a:endParaRPr lang="en-GB" sz="2800" b="1" dirty="0">
                <a:solidFill>
                  <a:schemeClr val="bg1"/>
                </a:solidFill>
              </a:endParaRPr>
            </a:p>
          </p:txBody>
        </p:sp>
      </p:grpSp>
      <p:grpSp>
        <p:nvGrpSpPr>
          <p:cNvPr id="11" name="try again 1">
            <a:extLst>
              <a:ext uri="{FF2B5EF4-FFF2-40B4-BE49-F238E27FC236}">
                <a16:creationId xmlns:a16="http://schemas.microsoft.com/office/drawing/2014/main" id="{87CFD32B-8B39-CA4B-8E8C-22BB00165095}"/>
              </a:ext>
            </a:extLst>
          </p:cNvPr>
          <p:cNvGrpSpPr/>
          <p:nvPr/>
        </p:nvGrpSpPr>
        <p:grpSpPr>
          <a:xfrm>
            <a:off x="741423" y="4364460"/>
            <a:ext cx="1867635" cy="1228963"/>
            <a:chOff x="2686049" y="4370489"/>
            <a:chExt cx="1867635" cy="1228963"/>
          </a:xfrm>
        </p:grpSpPr>
        <p:sp>
          <p:nvSpPr>
            <p:cNvPr id="39" name="Rounded Rectangle 38">
              <a:extLst>
                <a:ext uri="{FF2B5EF4-FFF2-40B4-BE49-F238E27FC236}">
                  <a16:creationId xmlns:a16="http://schemas.microsoft.com/office/drawing/2014/main" id="{6850E633-BA5D-AE4E-A731-346D3DB1B893}"/>
                </a:ext>
              </a:extLst>
            </p:cNvPr>
            <p:cNvSpPr/>
            <p:nvPr/>
          </p:nvSpPr>
          <p:spPr>
            <a:xfrm rot="5400000">
              <a:off x="2987025" y="40695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214FDD1-A2F8-4A40-8580-2374F3BBE544}"/>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55" name="arrow 1">
            <a:extLst>
              <a:ext uri="{FF2B5EF4-FFF2-40B4-BE49-F238E27FC236}">
                <a16:creationId xmlns:a16="http://schemas.microsoft.com/office/drawing/2014/main" id="{713E4E2D-3959-364B-914D-6FE8898925DC}"/>
              </a:ext>
            </a:extLst>
          </p:cNvPr>
          <p:cNvSpPr/>
          <p:nvPr/>
        </p:nvSpPr>
        <p:spPr>
          <a:xfrm>
            <a:off x="1318970" y="5045175"/>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try again 2">
            <a:extLst>
              <a:ext uri="{FF2B5EF4-FFF2-40B4-BE49-F238E27FC236}">
                <a16:creationId xmlns:a16="http://schemas.microsoft.com/office/drawing/2014/main" id="{E7CAC1EB-2EC9-DF4E-B82F-DBFF1696900D}"/>
              </a:ext>
            </a:extLst>
          </p:cNvPr>
          <p:cNvGrpSpPr/>
          <p:nvPr/>
        </p:nvGrpSpPr>
        <p:grpSpPr>
          <a:xfrm>
            <a:off x="4631455" y="4376335"/>
            <a:ext cx="1867635" cy="1228963"/>
            <a:chOff x="2686049" y="4370489"/>
            <a:chExt cx="1867635" cy="1228963"/>
          </a:xfrm>
        </p:grpSpPr>
        <p:sp>
          <p:nvSpPr>
            <p:cNvPr id="59" name="Rounded Rectangle 58">
              <a:extLst>
                <a:ext uri="{FF2B5EF4-FFF2-40B4-BE49-F238E27FC236}">
                  <a16:creationId xmlns:a16="http://schemas.microsoft.com/office/drawing/2014/main" id="{8C7F1A69-CB68-E842-B6E2-0DE822F1AB87}"/>
                </a:ext>
              </a:extLst>
            </p:cNvPr>
            <p:cNvSpPr/>
            <p:nvPr/>
          </p:nvSpPr>
          <p:spPr>
            <a:xfrm rot="5400000">
              <a:off x="2987025" y="40695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A79609A4-50D0-9A48-BF4C-2F2F1AE3FB3E}"/>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61" name="arrow 2">
            <a:extLst>
              <a:ext uri="{FF2B5EF4-FFF2-40B4-BE49-F238E27FC236}">
                <a16:creationId xmlns:a16="http://schemas.microsoft.com/office/drawing/2014/main" id="{033AFC10-548D-C049-9EFB-7CA7452CC93C}"/>
              </a:ext>
            </a:extLst>
          </p:cNvPr>
          <p:cNvSpPr/>
          <p:nvPr/>
        </p:nvSpPr>
        <p:spPr>
          <a:xfrm>
            <a:off x="5209002" y="5057050"/>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try again 3">
            <a:extLst>
              <a:ext uri="{FF2B5EF4-FFF2-40B4-BE49-F238E27FC236}">
                <a16:creationId xmlns:a16="http://schemas.microsoft.com/office/drawing/2014/main" id="{C3ED04D1-EC76-1545-BC6B-1FAE4EF3E16B}"/>
              </a:ext>
            </a:extLst>
          </p:cNvPr>
          <p:cNvGrpSpPr/>
          <p:nvPr/>
        </p:nvGrpSpPr>
        <p:grpSpPr>
          <a:xfrm>
            <a:off x="6569950" y="4364460"/>
            <a:ext cx="1867635" cy="1228963"/>
            <a:chOff x="2686049" y="4417989"/>
            <a:chExt cx="1867635" cy="1228963"/>
          </a:xfrm>
        </p:grpSpPr>
        <p:sp>
          <p:nvSpPr>
            <p:cNvPr id="63" name="Rounded Rectangle 62">
              <a:extLst>
                <a:ext uri="{FF2B5EF4-FFF2-40B4-BE49-F238E27FC236}">
                  <a16:creationId xmlns:a16="http://schemas.microsoft.com/office/drawing/2014/main" id="{4A19EA58-02BB-054C-BC19-18A6140E4361}"/>
                </a:ext>
              </a:extLst>
            </p:cNvPr>
            <p:cNvSpPr/>
            <p:nvPr/>
          </p:nvSpPr>
          <p:spPr>
            <a:xfrm rot="5400000">
              <a:off x="2987025" y="41170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0AD08F87-D7F1-0B43-BBF7-D06DA255C66E}"/>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65" name="arrow 3">
            <a:extLst>
              <a:ext uri="{FF2B5EF4-FFF2-40B4-BE49-F238E27FC236}">
                <a16:creationId xmlns:a16="http://schemas.microsoft.com/office/drawing/2014/main" id="{AB18B6E8-4564-2947-AD99-997192227AF5}"/>
              </a:ext>
            </a:extLst>
          </p:cNvPr>
          <p:cNvSpPr/>
          <p:nvPr/>
        </p:nvSpPr>
        <p:spPr>
          <a:xfrm>
            <a:off x="7147497" y="4997675"/>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a:hlinkClick r:id="rId3" action="ppaction://hlinksldjump"/>
            <a:extLst>
              <a:ext uri="{FF2B5EF4-FFF2-40B4-BE49-F238E27FC236}">
                <a16:creationId xmlns:a16="http://schemas.microsoft.com/office/drawing/2014/main" id="{353EC612-E174-AC4E-93A8-57D22427E71F}"/>
              </a:ext>
            </a:extLst>
          </p:cNvPr>
          <p:cNvSpPr/>
          <p:nvPr/>
        </p:nvSpPr>
        <p:spPr>
          <a:xfrm>
            <a:off x="5599861" y="3506813"/>
            <a:ext cx="622300" cy="369332"/>
          </a:xfrm>
          <a:prstGeom prst="rightArrow">
            <a:avLst/>
          </a:prstGeom>
          <a:solidFill>
            <a:schemeClr val="bg1"/>
          </a:solid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008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18"/>
                                        </p:tgtEl>
                                        <p:attrNameLst>
                                          <p:attrName>r</p:attrName>
                                        </p:attrNameLst>
                                      </p:cBhvr>
                                    </p:animRot>
                                    <p:animRot by="-240000">
                                      <p:cBhvr>
                                        <p:cTn id="41" dur="200" fill="hold">
                                          <p:stCondLst>
                                            <p:cond delay="200"/>
                                          </p:stCondLst>
                                        </p:cTn>
                                        <p:tgtEl>
                                          <p:spTgt spid="18"/>
                                        </p:tgtEl>
                                        <p:attrNameLst>
                                          <p:attrName>r</p:attrName>
                                        </p:attrNameLst>
                                      </p:cBhvr>
                                    </p:animRot>
                                    <p:animRot by="240000">
                                      <p:cBhvr>
                                        <p:cTn id="42" dur="200" fill="hold">
                                          <p:stCondLst>
                                            <p:cond delay="400"/>
                                          </p:stCondLst>
                                        </p:cTn>
                                        <p:tgtEl>
                                          <p:spTgt spid="18"/>
                                        </p:tgtEl>
                                        <p:attrNameLst>
                                          <p:attrName>r</p:attrName>
                                        </p:attrNameLst>
                                      </p:cBhvr>
                                    </p:animRot>
                                    <p:animRot by="-240000">
                                      <p:cBhvr>
                                        <p:cTn id="43" dur="200" fill="hold">
                                          <p:stCondLst>
                                            <p:cond delay="600"/>
                                          </p:stCondLst>
                                        </p:cTn>
                                        <p:tgtEl>
                                          <p:spTgt spid="18"/>
                                        </p:tgtEl>
                                        <p:attrNameLst>
                                          <p:attrName>r</p:attrName>
                                        </p:attrNameLst>
                                      </p:cBhvr>
                                    </p:animRot>
                                    <p:animRot by="120000">
                                      <p:cBhvr>
                                        <p:cTn id="4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childTnLst>
                          </p:cTn>
                        </p:par>
                      </p:childTnLst>
                    </p:cTn>
                  </p:par>
                </p:childTnLst>
              </p:cTn>
              <p:nextCondLst>
                <p:cond evt="onClick" delay="0">
                  <p:tgtEl>
                    <p:spTgt spid="2"/>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500"/>
                                        <p:tgtEl>
                                          <p:spTgt spid="5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61"/>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58"/>
                                        </p:tgtEl>
                                      </p:cBhvr>
                                    </p:animEffect>
                                    <p:set>
                                      <p:cBhvr>
                                        <p:cTn id="68" dur="1" fill="hold">
                                          <p:stCondLst>
                                            <p:cond delay="499"/>
                                          </p:stCondLst>
                                        </p:cTn>
                                        <p:tgtEl>
                                          <p:spTgt spid="58"/>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61"/>
                                        </p:tgtEl>
                                      </p:cBhvr>
                                    </p:animEffect>
                                    <p:set>
                                      <p:cBhvr>
                                        <p:cTn id="7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72" restart="whenNotActive" fill="hold" evtFilter="cancelBubble" nodeType="interactiveSeq">
                <p:stCondLst>
                  <p:cond evt="onClick" delay="0">
                    <p:tgtEl>
                      <p:spTgt spid="55"/>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55"/>
                                        </p:tgtEl>
                                      </p:cBhvr>
                                    </p:animEffect>
                                    <p:set>
                                      <p:cBhvr>
                                        <p:cTn id="8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fade">
                                      <p:cBhvr>
                                        <p:cTn id="86" dur="500"/>
                                        <p:tgtEl>
                                          <p:spTgt spid="6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5"/>
                                        </p:tgtEl>
                                        <p:attrNameLst>
                                          <p:attrName>style.visibility</p:attrName>
                                        </p:attrNameLst>
                                      </p:cBhvr>
                                      <p:to>
                                        <p:strVal val="visible"/>
                                      </p:to>
                                    </p:set>
                                    <p:animEffect transition="in" filter="fade">
                                      <p:cBhvr>
                                        <p:cTn id="89" dur="500"/>
                                        <p:tgtEl>
                                          <p:spTgt spid="65"/>
                                        </p:tgtEl>
                                      </p:cBhvr>
                                    </p:animEffect>
                                  </p:childTnLst>
                                </p:cTn>
                              </p:par>
                            </p:childTnLst>
                          </p:cTn>
                        </p:par>
                      </p:childTnLst>
                    </p:cTn>
                  </p:par>
                </p:childTnLst>
              </p:cTn>
              <p:nextCondLst>
                <p:cond evt="onClick" delay="0">
                  <p:tgtEl>
                    <p:spTgt spid="18"/>
                  </p:tgtEl>
                </p:cond>
              </p:nextCondLst>
            </p:seq>
            <p:seq concurrent="1" nextAc="seek">
              <p:cTn id="90" restart="whenNotActive" fill="hold" evtFilter="cancelBubble" nodeType="interactiveSeq">
                <p:stCondLst>
                  <p:cond evt="onClick" delay="0">
                    <p:tgtEl>
                      <p:spTgt spid="65"/>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62"/>
                                        </p:tgtEl>
                                      </p:cBhvr>
                                    </p:animEffect>
                                    <p:set>
                                      <p:cBhvr>
                                        <p:cTn id="95" dur="1" fill="hold">
                                          <p:stCondLst>
                                            <p:cond delay="499"/>
                                          </p:stCondLst>
                                        </p:cTn>
                                        <p:tgtEl>
                                          <p:spTgt spid="62"/>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65"/>
                                        </p:tgtEl>
                                      </p:cBhvr>
                                    </p:animEffect>
                                    <p:set>
                                      <p:cBhvr>
                                        <p:cTn id="98"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99" restart="whenNotActive" fill="hold" evtFilter="cancelBubble" nodeType="interactiveSeq">
                <p:stCondLst>
                  <p:cond evt="onClick" delay="0">
                    <p:tgtEl>
                      <p:spTgt spid="12"/>
                    </p:tgtEl>
                  </p:cond>
                </p:stCondLst>
                <p:endSync evt="end" delay="0">
                  <p:rtn val="all"/>
                </p:endSync>
                <p:childTnLst>
                  <p:par>
                    <p:cTn id="100" fill="hold">
                      <p:stCondLst>
                        <p:cond delay="0"/>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6"/>
                                        </p:tgtEl>
                                        <p:attrNameLst>
                                          <p:attrName>style.visibility</p:attrName>
                                        </p:attrNameLst>
                                      </p:cBhvr>
                                      <p:to>
                                        <p:strVal val="visible"/>
                                      </p:to>
                                    </p:set>
                                    <p:animEffect transition="in" filter="fade">
                                      <p:cBhvr>
                                        <p:cTn id="107" dur="500"/>
                                        <p:tgtEl>
                                          <p:spTgt spid="66"/>
                                        </p:tgtEl>
                                      </p:cBhvr>
                                    </p:animEffect>
                                  </p:childTnLst>
                                </p:cTn>
                              </p:par>
                            </p:childTnLst>
                          </p:cTn>
                        </p:par>
                      </p:childTnLst>
                    </p:cTn>
                  </p:par>
                </p:childTnLst>
              </p:cTn>
              <p:nextCondLst>
                <p:cond evt="onClick" delay="0">
                  <p:tgtEl>
                    <p:spTgt spid="12"/>
                  </p:tgtEl>
                </p:cond>
              </p:nextCondLst>
            </p:seq>
          </p:childTnLst>
        </p:cTn>
      </p:par>
    </p:tnLst>
    <p:bldLst>
      <p:bldP spid="4" grpId="0" animBg="1"/>
      <p:bldP spid="55" grpId="0" animBg="1"/>
      <p:bldP spid="55" grpId="1" animBg="1"/>
      <p:bldP spid="61" grpId="0" animBg="1"/>
      <p:bldP spid="61" grpId="1" animBg="1"/>
      <p:bldP spid="65" grpId="0" animBg="1"/>
      <p:bldP spid="65" grpId="1" animBg="1"/>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B845B6-BB90-5346-BC80-72ED7122EC52}"/>
              </a:ext>
            </a:extLst>
          </p:cNvPr>
          <p:cNvSpPr/>
          <p:nvPr/>
        </p:nvSpPr>
        <p:spPr>
          <a:xfrm rot="5400000">
            <a:off x="4156501" y="-1416521"/>
            <a:ext cx="830997" cy="8253791"/>
          </a:xfrm>
          <a:prstGeom prst="rect">
            <a:avLst/>
          </a:prstGeom>
          <a:solidFill>
            <a:srgbClr val="FABE9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title"/>
          </p:nvPr>
        </p:nvSpPr>
        <p:spPr>
          <a:xfrm>
            <a:off x="445104" y="407418"/>
            <a:ext cx="8253792" cy="945377"/>
          </a:xfrm>
          <a:prstGeom prst="round2SameRect">
            <a:avLst/>
          </a:prstGeom>
          <a:solidFill>
            <a:srgbClr val="019486"/>
          </a:solidFill>
        </p:spPr>
        <p:txBody>
          <a:bodyPr/>
          <a:lstStyle/>
          <a:p>
            <a:r>
              <a:rPr lang="en-GB" sz="3600" dirty="0">
                <a:solidFill>
                  <a:schemeClr val="bg1"/>
                </a:solidFill>
                <a:latin typeface="+mn-lt"/>
              </a:rPr>
              <a:t>What is the Rule?</a:t>
            </a:r>
          </a:p>
        </p:txBody>
      </p:sp>
      <p:sp>
        <p:nvSpPr>
          <p:cNvPr id="5" name="Rectangle 4"/>
          <p:cNvSpPr/>
          <p:nvPr/>
        </p:nvSpPr>
        <p:spPr>
          <a:xfrm>
            <a:off x="2276021" y="1710369"/>
            <a:ext cx="4857042" cy="276999"/>
          </a:xfrm>
          <a:prstGeom prst="rect">
            <a:avLst/>
          </a:prstGeom>
        </p:spPr>
        <p:txBody>
          <a:bodyPr wrap="square" lIns="0" tIns="0" rIns="0" bIns="0">
            <a:spAutoFit/>
          </a:bodyPr>
          <a:lstStyle/>
          <a:p>
            <a:r>
              <a:rPr lang="en-GB" dirty="0"/>
              <a:t>Talk with a partner to decide which rule to use.</a:t>
            </a:r>
            <a:endParaRPr lang="en-GB" sz="2000" dirty="0"/>
          </a:p>
        </p:txBody>
      </p:sp>
      <p:sp>
        <p:nvSpPr>
          <p:cNvPr id="8" name="Rectangle 7">
            <a:extLst>
              <a:ext uri="{FF2B5EF4-FFF2-40B4-BE49-F238E27FC236}">
                <a16:creationId xmlns:a16="http://schemas.microsoft.com/office/drawing/2014/main" id="{3E590842-65A8-2A4C-87CC-D7209984B45A}"/>
              </a:ext>
            </a:extLst>
          </p:cNvPr>
          <p:cNvSpPr/>
          <p:nvPr/>
        </p:nvSpPr>
        <p:spPr>
          <a:xfrm>
            <a:off x="420193" y="2565594"/>
            <a:ext cx="8253790" cy="307777"/>
          </a:xfrm>
          <a:prstGeom prst="rect">
            <a:avLst/>
          </a:prstGeom>
        </p:spPr>
        <p:txBody>
          <a:bodyPr wrap="square" lIns="0" tIns="0" rIns="0" bIns="0">
            <a:spAutoFit/>
          </a:bodyPr>
          <a:lstStyle/>
          <a:p>
            <a:pPr algn="ctr"/>
            <a:r>
              <a:rPr lang="en-GB" sz="2000" dirty="0"/>
              <a:t>copy</a:t>
            </a:r>
          </a:p>
        </p:txBody>
      </p:sp>
      <p:grpSp>
        <p:nvGrpSpPr>
          <p:cNvPr id="2" name="add -ed">
            <a:extLst>
              <a:ext uri="{FF2B5EF4-FFF2-40B4-BE49-F238E27FC236}">
                <a16:creationId xmlns:a16="http://schemas.microsoft.com/office/drawing/2014/main" id="{BC58C4F6-2E8B-0E49-9AB7-3CBBFCB37AE6}"/>
              </a:ext>
            </a:extLst>
          </p:cNvPr>
          <p:cNvGrpSpPr/>
          <p:nvPr/>
        </p:nvGrpSpPr>
        <p:grpSpPr>
          <a:xfrm>
            <a:off x="742951" y="4364645"/>
            <a:ext cx="1855524" cy="1228963"/>
            <a:chOff x="5925997" y="4206636"/>
            <a:chExt cx="1855524" cy="1228963"/>
          </a:xfrm>
        </p:grpSpPr>
        <p:sp>
          <p:nvSpPr>
            <p:cNvPr id="9" name="Rounded Rectangle 8">
              <a:extLst>
                <a:ext uri="{FF2B5EF4-FFF2-40B4-BE49-F238E27FC236}">
                  <a16:creationId xmlns:a16="http://schemas.microsoft.com/office/drawing/2014/main" id="{E01ABA66-D76E-524A-A795-5D215F09D2EB}"/>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837318-781F-1B4A-8A2A-1E295E96A3DF}"/>
                </a:ext>
              </a:extLst>
            </p:cNvPr>
            <p:cNvSpPr/>
            <p:nvPr/>
          </p:nvSpPr>
          <p:spPr>
            <a:xfrm>
              <a:off x="5950605" y="4688464"/>
              <a:ext cx="1830916" cy="276999"/>
            </a:xfrm>
            <a:prstGeom prst="rect">
              <a:avLst/>
            </a:prstGeom>
          </p:spPr>
          <p:txBody>
            <a:bodyPr wrap="square" lIns="0" tIns="0" rIns="0" bIns="0">
              <a:spAutoFit/>
            </a:bodyPr>
            <a:lstStyle/>
            <a:p>
              <a:pPr algn="ctr"/>
              <a:r>
                <a:rPr lang="en-GB" dirty="0"/>
                <a:t>add ‘-ed’</a:t>
              </a:r>
              <a:endParaRPr lang="en-GB" sz="2000" dirty="0"/>
            </a:p>
          </p:txBody>
        </p:sp>
      </p:grpSp>
      <p:grpSp>
        <p:nvGrpSpPr>
          <p:cNvPr id="12" name="double consonant -ed">
            <a:extLst>
              <a:ext uri="{FF2B5EF4-FFF2-40B4-BE49-F238E27FC236}">
                <a16:creationId xmlns:a16="http://schemas.microsoft.com/office/drawing/2014/main" id="{C5290CAE-89C2-EB41-A723-E2AA7FEAC41F}"/>
              </a:ext>
            </a:extLst>
          </p:cNvPr>
          <p:cNvGrpSpPr/>
          <p:nvPr/>
        </p:nvGrpSpPr>
        <p:grpSpPr>
          <a:xfrm>
            <a:off x="2686050" y="4364645"/>
            <a:ext cx="1830916" cy="1228963"/>
            <a:chOff x="5925996" y="4206636"/>
            <a:chExt cx="1830916" cy="1228963"/>
          </a:xfrm>
        </p:grpSpPr>
        <p:sp>
          <p:nvSpPr>
            <p:cNvPr id="13" name="Rounded Rectangle 12">
              <a:extLst>
                <a:ext uri="{FF2B5EF4-FFF2-40B4-BE49-F238E27FC236}">
                  <a16:creationId xmlns:a16="http://schemas.microsoft.com/office/drawing/2014/main" id="{F2FCE2FC-FC2D-2B43-A39B-920AF7D1B096}"/>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874FF6-948C-614A-A03F-BC6EE394E2AC}"/>
                </a:ext>
              </a:extLst>
            </p:cNvPr>
            <p:cNvSpPr/>
            <p:nvPr/>
          </p:nvSpPr>
          <p:spPr>
            <a:xfrm>
              <a:off x="5925996" y="4439153"/>
              <a:ext cx="1830916" cy="830997"/>
            </a:xfrm>
            <a:prstGeom prst="rect">
              <a:avLst/>
            </a:prstGeom>
          </p:spPr>
          <p:txBody>
            <a:bodyPr wrap="square" lIns="0" tIns="0" rIns="0" bIns="0">
              <a:spAutoFit/>
            </a:bodyPr>
            <a:lstStyle/>
            <a:p>
              <a:pPr algn="ctr"/>
              <a:r>
                <a:rPr lang="en-GB" dirty="0"/>
                <a:t>double the consonant and add ‘-ed’</a:t>
              </a:r>
              <a:endParaRPr lang="en-GB" sz="2000" dirty="0"/>
            </a:p>
          </p:txBody>
        </p:sp>
      </p:grpSp>
      <p:grpSp>
        <p:nvGrpSpPr>
          <p:cNvPr id="15" name="drop y ">
            <a:extLst>
              <a:ext uri="{FF2B5EF4-FFF2-40B4-BE49-F238E27FC236}">
                <a16:creationId xmlns:a16="http://schemas.microsoft.com/office/drawing/2014/main" id="{D9247DF7-1D49-6E4D-B30F-C9A054F28B4E}"/>
              </a:ext>
            </a:extLst>
          </p:cNvPr>
          <p:cNvGrpSpPr/>
          <p:nvPr/>
        </p:nvGrpSpPr>
        <p:grpSpPr>
          <a:xfrm>
            <a:off x="4629151" y="4376335"/>
            <a:ext cx="1830916" cy="1228963"/>
            <a:chOff x="5925996" y="4206636"/>
            <a:chExt cx="1830916" cy="1228963"/>
          </a:xfrm>
        </p:grpSpPr>
        <p:sp>
          <p:nvSpPr>
            <p:cNvPr id="16" name="Rounded Rectangle 15">
              <a:extLst>
                <a:ext uri="{FF2B5EF4-FFF2-40B4-BE49-F238E27FC236}">
                  <a16:creationId xmlns:a16="http://schemas.microsoft.com/office/drawing/2014/main" id="{B6DDBD49-B59F-6D4E-A7E2-5F017E5A6A53}"/>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9A6E3A-CCB9-554A-A707-3445AF437AF2}"/>
                </a:ext>
              </a:extLst>
            </p:cNvPr>
            <p:cNvSpPr/>
            <p:nvPr/>
          </p:nvSpPr>
          <p:spPr>
            <a:xfrm>
              <a:off x="5925996" y="4439153"/>
              <a:ext cx="1830916" cy="830997"/>
            </a:xfrm>
            <a:prstGeom prst="rect">
              <a:avLst/>
            </a:prstGeom>
          </p:spPr>
          <p:txBody>
            <a:bodyPr wrap="square" lIns="0" tIns="0" rIns="0" bIns="0">
              <a:spAutoFit/>
            </a:bodyPr>
            <a:lstStyle/>
            <a:p>
              <a:pPr algn="ctr"/>
              <a:r>
                <a:rPr lang="en-GB" dirty="0"/>
                <a:t>drop the ‘y’ and add ‘</a:t>
              </a:r>
              <a:r>
                <a:rPr lang="en-GB" dirty="0" err="1"/>
                <a:t>i</a:t>
              </a:r>
              <a:r>
                <a:rPr lang="en-GB" dirty="0"/>
                <a:t>’ before adding ‘-ed’</a:t>
              </a:r>
              <a:endParaRPr lang="en-GB" sz="2000" dirty="0"/>
            </a:p>
          </p:txBody>
        </p:sp>
      </p:grpSp>
      <p:grpSp>
        <p:nvGrpSpPr>
          <p:cNvPr id="18" name="add d">
            <a:extLst>
              <a:ext uri="{FF2B5EF4-FFF2-40B4-BE49-F238E27FC236}">
                <a16:creationId xmlns:a16="http://schemas.microsoft.com/office/drawing/2014/main" id="{91CD20FF-F670-854A-9F83-5BB6664A1A63}"/>
              </a:ext>
            </a:extLst>
          </p:cNvPr>
          <p:cNvGrpSpPr/>
          <p:nvPr/>
        </p:nvGrpSpPr>
        <p:grpSpPr>
          <a:xfrm>
            <a:off x="6555183" y="4364644"/>
            <a:ext cx="1847985" cy="1228963"/>
            <a:chOff x="5908927" y="4206636"/>
            <a:chExt cx="1847985" cy="1228963"/>
          </a:xfrm>
        </p:grpSpPr>
        <p:sp>
          <p:nvSpPr>
            <p:cNvPr id="19" name="Rounded Rectangle 18">
              <a:extLst>
                <a:ext uri="{FF2B5EF4-FFF2-40B4-BE49-F238E27FC236}">
                  <a16:creationId xmlns:a16="http://schemas.microsoft.com/office/drawing/2014/main" id="{B30E2EB7-C597-3D4F-B337-FF5E322D9520}"/>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4DF0F4-21E2-AA42-B264-915FA81409B9}"/>
                </a:ext>
              </a:extLst>
            </p:cNvPr>
            <p:cNvSpPr/>
            <p:nvPr/>
          </p:nvSpPr>
          <p:spPr>
            <a:xfrm>
              <a:off x="5908927" y="4688465"/>
              <a:ext cx="1830916" cy="276999"/>
            </a:xfrm>
            <a:prstGeom prst="rect">
              <a:avLst/>
            </a:prstGeom>
          </p:spPr>
          <p:txBody>
            <a:bodyPr wrap="square" lIns="0" tIns="0" rIns="0" bIns="0">
              <a:spAutoFit/>
            </a:bodyPr>
            <a:lstStyle/>
            <a:p>
              <a:pPr algn="ctr"/>
              <a:r>
                <a:rPr lang="en-GB" dirty="0"/>
                <a:t>add ‘d’</a:t>
              </a:r>
              <a:endParaRPr lang="en-GB" sz="2000" dirty="0"/>
            </a:p>
          </p:txBody>
        </p:sp>
      </p:grpSp>
      <p:grpSp>
        <p:nvGrpSpPr>
          <p:cNvPr id="33" name="correct">
            <a:extLst>
              <a:ext uri="{FF2B5EF4-FFF2-40B4-BE49-F238E27FC236}">
                <a16:creationId xmlns:a16="http://schemas.microsoft.com/office/drawing/2014/main" id="{C66F5DD9-4B9E-4149-B584-7933B9680460}"/>
              </a:ext>
            </a:extLst>
          </p:cNvPr>
          <p:cNvGrpSpPr/>
          <p:nvPr/>
        </p:nvGrpSpPr>
        <p:grpSpPr>
          <a:xfrm>
            <a:off x="4623225" y="3231902"/>
            <a:ext cx="3774015" cy="2373580"/>
            <a:chOff x="742950" y="3220027"/>
            <a:chExt cx="3774015" cy="2373580"/>
          </a:xfrm>
        </p:grpSpPr>
        <p:grpSp>
          <p:nvGrpSpPr>
            <p:cNvPr id="28" name="correct add -ed">
              <a:extLst>
                <a:ext uri="{FF2B5EF4-FFF2-40B4-BE49-F238E27FC236}">
                  <a16:creationId xmlns:a16="http://schemas.microsoft.com/office/drawing/2014/main" id="{DC2D7942-258B-DB4B-9D2B-9CD3541C90DA}"/>
                </a:ext>
              </a:extLst>
            </p:cNvPr>
            <p:cNvGrpSpPr/>
            <p:nvPr/>
          </p:nvGrpSpPr>
          <p:grpSpPr>
            <a:xfrm>
              <a:off x="742951" y="4364644"/>
              <a:ext cx="1855524" cy="1228963"/>
              <a:chOff x="5925997" y="4206636"/>
              <a:chExt cx="1855524" cy="1228963"/>
            </a:xfrm>
            <a:solidFill>
              <a:srgbClr val="CEE09C"/>
            </a:solidFill>
          </p:grpSpPr>
          <p:sp>
            <p:nvSpPr>
              <p:cNvPr id="29" name="Rounded Rectangle 28">
                <a:extLst>
                  <a:ext uri="{FF2B5EF4-FFF2-40B4-BE49-F238E27FC236}">
                    <a16:creationId xmlns:a16="http://schemas.microsoft.com/office/drawing/2014/main" id="{0418B2EF-457A-0C4F-B08E-8C2C62227E2F}"/>
                  </a:ext>
                </a:extLst>
              </p:cNvPr>
              <p:cNvSpPr/>
              <p:nvPr/>
            </p:nvSpPr>
            <p:spPr>
              <a:xfrm rot="5400000">
                <a:off x="6226973" y="3905660"/>
                <a:ext cx="1228963" cy="1830915"/>
              </a:xfrm>
              <a:prstGeom prst="roundRect">
                <a:avLst/>
              </a:prstGeom>
              <a:grp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8F41788-3230-0242-8600-EE2D0ADEEB56}"/>
                  </a:ext>
                </a:extLst>
              </p:cNvPr>
              <p:cNvSpPr/>
              <p:nvPr/>
            </p:nvSpPr>
            <p:spPr>
              <a:xfrm>
                <a:off x="5945093" y="4439153"/>
                <a:ext cx="1836428" cy="830997"/>
              </a:xfrm>
              <a:prstGeom prst="rect">
                <a:avLst/>
              </a:prstGeom>
              <a:noFill/>
            </p:spPr>
            <p:txBody>
              <a:bodyPr wrap="square" lIns="0" tIns="0" rIns="0" bIns="0">
                <a:spAutoFit/>
              </a:bodyPr>
              <a:lstStyle/>
              <a:p>
                <a:pPr algn="ctr"/>
                <a:r>
                  <a:rPr lang="en-GB" dirty="0"/>
                  <a:t>drop the ‘y’ and add ‘</a:t>
                </a:r>
                <a:r>
                  <a:rPr lang="en-GB" dirty="0" err="1"/>
                  <a:t>i</a:t>
                </a:r>
                <a:r>
                  <a:rPr lang="en-GB" dirty="0"/>
                  <a:t>’ before adding ‘-ed’</a:t>
                </a:r>
                <a:endParaRPr lang="en-GB" sz="2000" dirty="0"/>
              </a:p>
            </p:txBody>
          </p:sp>
        </p:grpSp>
        <p:sp>
          <p:nvSpPr>
            <p:cNvPr id="23" name="Rounded Rectangle 22">
              <a:extLst>
                <a:ext uri="{FF2B5EF4-FFF2-40B4-BE49-F238E27FC236}">
                  <a16:creationId xmlns:a16="http://schemas.microsoft.com/office/drawing/2014/main" id="{72BF702A-B943-074A-81BD-64C4B2222697}"/>
                </a:ext>
              </a:extLst>
            </p:cNvPr>
            <p:cNvSpPr/>
            <p:nvPr/>
          </p:nvSpPr>
          <p:spPr>
            <a:xfrm rot="5400000">
              <a:off x="2214459" y="1761020"/>
              <a:ext cx="830997" cy="3774015"/>
            </a:xfrm>
            <a:prstGeom prst="roundRect">
              <a:avLst/>
            </a:prstGeom>
            <a:solidFill>
              <a:srgbClr val="22B7BC"/>
            </a:solid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Background pattern&#10;&#10;Description automatically generated">
              <a:extLst>
                <a:ext uri="{FF2B5EF4-FFF2-40B4-BE49-F238E27FC236}">
                  <a16:creationId xmlns:a16="http://schemas.microsoft.com/office/drawing/2014/main" id="{35412785-A049-7749-A164-A6D36C55D74D}"/>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r="4050" b="68487"/>
            <a:stretch/>
          </p:blipFill>
          <p:spPr>
            <a:xfrm>
              <a:off x="755650" y="3220027"/>
              <a:ext cx="3613941" cy="830997"/>
            </a:xfrm>
            <a:prstGeom prst="rect">
              <a:avLst/>
            </a:prstGeom>
          </p:spPr>
        </p:pic>
        <p:sp>
          <p:nvSpPr>
            <p:cNvPr id="24" name="Rectangle 23">
              <a:extLst>
                <a:ext uri="{FF2B5EF4-FFF2-40B4-BE49-F238E27FC236}">
                  <a16:creationId xmlns:a16="http://schemas.microsoft.com/office/drawing/2014/main" id="{7C6F73DE-7A87-6949-9707-98BBE168DB06}"/>
                </a:ext>
              </a:extLst>
            </p:cNvPr>
            <p:cNvSpPr/>
            <p:nvPr/>
          </p:nvSpPr>
          <p:spPr>
            <a:xfrm>
              <a:off x="965200" y="3471358"/>
              <a:ext cx="1633275" cy="369332"/>
            </a:xfrm>
            <a:prstGeom prst="rect">
              <a:avLst/>
            </a:prstGeom>
            <a:solidFill>
              <a:srgbClr val="22B7BC"/>
            </a:solidFill>
            <a:ln>
              <a:noFill/>
            </a:ln>
          </p:spPr>
          <p:txBody>
            <a:bodyPr wrap="square" lIns="0" tIns="0" rIns="0" bIns="0">
              <a:spAutoFit/>
            </a:bodyPr>
            <a:lstStyle/>
            <a:p>
              <a:r>
                <a:rPr lang="en-GB" sz="2400" b="1" dirty="0">
                  <a:solidFill>
                    <a:schemeClr val="bg1"/>
                  </a:solidFill>
                </a:rPr>
                <a:t> Well done!</a:t>
              </a:r>
              <a:endParaRPr lang="en-GB" sz="2800" b="1" dirty="0">
                <a:solidFill>
                  <a:schemeClr val="bg1"/>
                </a:solidFill>
              </a:endParaRPr>
            </a:p>
          </p:txBody>
        </p:sp>
      </p:grpSp>
      <p:grpSp>
        <p:nvGrpSpPr>
          <p:cNvPr id="11" name="try again 1">
            <a:extLst>
              <a:ext uri="{FF2B5EF4-FFF2-40B4-BE49-F238E27FC236}">
                <a16:creationId xmlns:a16="http://schemas.microsoft.com/office/drawing/2014/main" id="{87CFD32B-8B39-CA4B-8E8C-22BB00165095}"/>
              </a:ext>
            </a:extLst>
          </p:cNvPr>
          <p:cNvGrpSpPr/>
          <p:nvPr/>
        </p:nvGrpSpPr>
        <p:grpSpPr>
          <a:xfrm>
            <a:off x="741423" y="4364460"/>
            <a:ext cx="1867635" cy="1228963"/>
            <a:chOff x="2686049" y="4370489"/>
            <a:chExt cx="1867635" cy="1228963"/>
          </a:xfrm>
        </p:grpSpPr>
        <p:sp>
          <p:nvSpPr>
            <p:cNvPr id="39" name="Rounded Rectangle 38">
              <a:extLst>
                <a:ext uri="{FF2B5EF4-FFF2-40B4-BE49-F238E27FC236}">
                  <a16:creationId xmlns:a16="http://schemas.microsoft.com/office/drawing/2014/main" id="{6850E633-BA5D-AE4E-A731-346D3DB1B893}"/>
                </a:ext>
              </a:extLst>
            </p:cNvPr>
            <p:cNvSpPr/>
            <p:nvPr/>
          </p:nvSpPr>
          <p:spPr>
            <a:xfrm rot="5400000">
              <a:off x="2987025" y="40695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214FDD1-A2F8-4A40-8580-2374F3BBE544}"/>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55" name="arrow 1">
            <a:extLst>
              <a:ext uri="{FF2B5EF4-FFF2-40B4-BE49-F238E27FC236}">
                <a16:creationId xmlns:a16="http://schemas.microsoft.com/office/drawing/2014/main" id="{713E4E2D-3959-364B-914D-6FE8898925DC}"/>
              </a:ext>
            </a:extLst>
          </p:cNvPr>
          <p:cNvSpPr/>
          <p:nvPr/>
        </p:nvSpPr>
        <p:spPr>
          <a:xfrm>
            <a:off x="1318970" y="5045175"/>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try again 2">
            <a:extLst>
              <a:ext uri="{FF2B5EF4-FFF2-40B4-BE49-F238E27FC236}">
                <a16:creationId xmlns:a16="http://schemas.microsoft.com/office/drawing/2014/main" id="{E7CAC1EB-2EC9-DF4E-B82F-DBFF1696900D}"/>
              </a:ext>
            </a:extLst>
          </p:cNvPr>
          <p:cNvGrpSpPr/>
          <p:nvPr/>
        </p:nvGrpSpPr>
        <p:grpSpPr>
          <a:xfrm>
            <a:off x="2682013" y="4358801"/>
            <a:ext cx="1867635" cy="1228963"/>
            <a:chOff x="2686049" y="4370489"/>
            <a:chExt cx="1867635" cy="1228963"/>
          </a:xfrm>
        </p:grpSpPr>
        <p:sp>
          <p:nvSpPr>
            <p:cNvPr id="59" name="Rounded Rectangle 58">
              <a:extLst>
                <a:ext uri="{FF2B5EF4-FFF2-40B4-BE49-F238E27FC236}">
                  <a16:creationId xmlns:a16="http://schemas.microsoft.com/office/drawing/2014/main" id="{8C7F1A69-CB68-E842-B6E2-0DE822F1AB87}"/>
                </a:ext>
              </a:extLst>
            </p:cNvPr>
            <p:cNvSpPr/>
            <p:nvPr/>
          </p:nvSpPr>
          <p:spPr>
            <a:xfrm rot="5400000">
              <a:off x="2987025" y="40695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A79609A4-50D0-9A48-BF4C-2F2F1AE3FB3E}"/>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61" name="arrow 2">
            <a:extLst>
              <a:ext uri="{FF2B5EF4-FFF2-40B4-BE49-F238E27FC236}">
                <a16:creationId xmlns:a16="http://schemas.microsoft.com/office/drawing/2014/main" id="{033AFC10-548D-C049-9EFB-7CA7452CC93C}"/>
              </a:ext>
            </a:extLst>
          </p:cNvPr>
          <p:cNvSpPr/>
          <p:nvPr/>
        </p:nvSpPr>
        <p:spPr>
          <a:xfrm>
            <a:off x="3259560" y="5039516"/>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try again 3">
            <a:extLst>
              <a:ext uri="{FF2B5EF4-FFF2-40B4-BE49-F238E27FC236}">
                <a16:creationId xmlns:a16="http://schemas.microsoft.com/office/drawing/2014/main" id="{C3ED04D1-EC76-1545-BC6B-1FAE4EF3E16B}"/>
              </a:ext>
            </a:extLst>
          </p:cNvPr>
          <p:cNvGrpSpPr/>
          <p:nvPr/>
        </p:nvGrpSpPr>
        <p:grpSpPr>
          <a:xfrm>
            <a:off x="6569950" y="4364460"/>
            <a:ext cx="1867635" cy="1228963"/>
            <a:chOff x="2686049" y="4417989"/>
            <a:chExt cx="1867635" cy="1228963"/>
          </a:xfrm>
        </p:grpSpPr>
        <p:sp>
          <p:nvSpPr>
            <p:cNvPr id="63" name="Rounded Rectangle 62">
              <a:extLst>
                <a:ext uri="{FF2B5EF4-FFF2-40B4-BE49-F238E27FC236}">
                  <a16:creationId xmlns:a16="http://schemas.microsoft.com/office/drawing/2014/main" id="{4A19EA58-02BB-054C-BC19-18A6140E4361}"/>
                </a:ext>
              </a:extLst>
            </p:cNvPr>
            <p:cNvSpPr/>
            <p:nvPr/>
          </p:nvSpPr>
          <p:spPr>
            <a:xfrm rot="5400000">
              <a:off x="2987025" y="41170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0AD08F87-D7F1-0B43-BBF7-D06DA255C66E}"/>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65" name="arrow 3">
            <a:extLst>
              <a:ext uri="{FF2B5EF4-FFF2-40B4-BE49-F238E27FC236}">
                <a16:creationId xmlns:a16="http://schemas.microsoft.com/office/drawing/2014/main" id="{AB18B6E8-4564-2947-AD99-997192227AF5}"/>
              </a:ext>
            </a:extLst>
          </p:cNvPr>
          <p:cNvSpPr/>
          <p:nvPr/>
        </p:nvSpPr>
        <p:spPr>
          <a:xfrm>
            <a:off x="7147497" y="4997675"/>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a:hlinkClick r:id="rId3" action="ppaction://hlinksldjump"/>
            <a:extLst>
              <a:ext uri="{FF2B5EF4-FFF2-40B4-BE49-F238E27FC236}">
                <a16:creationId xmlns:a16="http://schemas.microsoft.com/office/drawing/2014/main" id="{353EC612-E174-AC4E-93A8-57D22427E71F}"/>
              </a:ext>
            </a:extLst>
          </p:cNvPr>
          <p:cNvSpPr/>
          <p:nvPr/>
        </p:nvSpPr>
        <p:spPr>
          <a:xfrm>
            <a:off x="7531523" y="3518688"/>
            <a:ext cx="622300" cy="369332"/>
          </a:xfrm>
          <a:prstGeom prst="rightArrow">
            <a:avLst/>
          </a:prstGeom>
          <a:solidFill>
            <a:schemeClr val="bg1"/>
          </a:solid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05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18"/>
                                        </p:tgtEl>
                                        <p:attrNameLst>
                                          <p:attrName>r</p:attrName>
                                        </p:attrNameLst>
                                      </p:cBhvr>
                                    </p:animRot>
                                    <p:animRot by="-240000">
                                      <p:cBhvr>
                                        <p:cTn id="41" dur="200" fill="hold">
                                          <p:stCondLst>
                                            <p:cond delay="200"/>
                                          </p:stCondLst>
                                        </p:cTn>
                                        <p:tgtEl>
                                          <p:spTgt spid="18"/>
                                        </p:tgtEl>
                                        <p:attrNameLst>
                                          <p:attrName>r</p:attrName>
                                        </p:attrNameLst>
                                      </p:cBhvr>
                                    </p:animRot>
                                    <p:animRot by="240000">
                                      <p:cBhvr>
                                        <p:cTn id="42" dur="200" fill="hold">
                                          <p:stCondLst>
                                            <p:cond delay="400"/>
                                          </p:stCondLst>
                                        </p:cTn>
                                        <p:tgtEl>
                                          <p:spTgt spid="18"/>
                                        </p:tgtEl>
                                        <p:attrNameLst>
                                          <p:attrName>r</p:attrName>
                                        </p:attrNameLst>
                                      </p:cBhvr>
                                    </p:animRot>
                                    <p:animRot by="-240000">
                                      <p:cBhvr>
                                        <p:cTn id="43" dur="200" fill="hold">
                                          <p:stCondLst>
                                            <p:cond delay="600"/>
                                          </p:stCondLst>
                                        </p:cTn>
                                        <p:tgtEl>
                                          <p:spTgt spid="18"/>
                                        </p:tgtEl>
                                        <p:attrNameLst>
                                          <p:attrName>r</p:attrName>
                                        </p:attrNameLst>
                                      </p:cBhvr>
                                    </p:animRot>
                                    <p:animRot by="120000">
                                      <p:cBhvr>
                                        <p:cTn id="4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childTnLst>
                          </p:cTn>
                        </p:par>
                      </p:childTnLst>
                    </p:cTn>
                  </p:par>
                </p:childTnLst>
              </p:cTn>
              <p:nextCondLst>
                <p:cond evt="onClick" delay="0">
                  <p:tgtEl>
                    <p:spTgt spid="2"/>
                  </p:tgtEl>
                </p:cond>
              </p:nextCondLst>
            </p:seq>
            <p:seq concurrent="1" nextAc="seek">
              <p:cTn id="54" restart="whenNotActive" fill="hold" evtFilter="cancelBubble" nodeType="interactiveSeq">
                <p:stCondLst>
                  <p:cond evt="onClick" delay="0">
                    <p:tgtEl>
                      <p:spTgt spid="55"/>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55"/>
                                        </p:tgtEl>
                                      </p:cBhvr>
                                    </p:animEffect>
                                    <p:set>
                                      <p:cBhvr>
                                        <p:cTn id="6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500"/>
                                        <p:tgtEl>
                                          <p:spTgt spid="6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fade">
                                      <p:cBhvr>
                                        <p:cTn id="71" dur="500"/>
                                        <p:tgtEl>
                                          <p:spTgt spid="65"/>
                                        </p:tgtEl>
                                      </p:cBhvr>
                                    </p:animEffect>
                                  </p:childTnLst>
                                </p:cTn>
                              </p:par>
                            </p:childTnLst>
                          </p:cTn>
                        </p:par>
                      </p:childTnLst>
                    </p:cTn>
                  </p:par>
                </p:childTnLst>
              </p:cTn>
              <p:nextCondLst>
                <p:cond evt="onClick" delay="0">
                  <p:tgtEl>
                    <p:spTgt spid="18"/>
                  </p:tgtEl>
                </p:cond>
              </p:nextCondLst>
            </p:seq>
            <p:seq concurrent="1" nextAc="seek">
              <p:cTn id="72" restart="whenNotActive" fill="hold" evtFilter="cancelBubble" nodeType="interactiveSeq">
                <p:stCondLst>
                  <p:cond evt="onClick" delay="0">
                    <p:tgtEl>
                      <p:spTgt spid="65"/>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62"/>
                                        </p:tgtEl>
                                      </p:cBhvr>
                                    </p:animEffect>
                                    <p:set>
                                      <p:cBhvr>
                                        <p:cTn id="77" dur="1" fill="hold">
                                          <p:stCondLst>
                                            <p:cond delay="499"/>
                                          </p:stCondLst>
                                        </p:cTn>
                                        <p:tgtEl>
                                          <p:spTgt spid="6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65"/>
                                        </p:tgtEl>
                                      </p:cBhvr>
                                    </p:animEffect>
                                    <p:set>
                                      <p:cBhvr>
                                        <p:cTn id="80"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fade">
                                      <p:cBhvr>
                                        <p:cTn id="89" dur="500"/>
                                        <p:tgtEl>
                                          <p:spTgt spid="61"/>
                                        </p:tgtEl>
                                      </p:cBhvr>
                                    </p:animEffect>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5"/>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childTnLst>
                          </p:cTn>
                        </p:par>
                      </p:childTnLst>
                    </p:cTn>
                  </p:par>
                </p:childTnLst>
              </p:cTn>
              <p:nextCondLst>
                <p:cond evt="onClick" delay="0">
                  <p:tgtEl>
                    <p:spTgt spid="15"/>
                  </p:tgtEl>
                </p:cond>
              </p:nextCondLst>
            </p:seq>
            <p:seq concurrent="1" nextAc="seek">
              <p:cTn id="99" restart="whenNotActive" fill="hold" evtFilter="cancelBubble" nodeType="interactiveSeq">
                <p:stCondLst>
                  <p:cond evt="onClick" delay="0">
                    <p:tgtEl>
                      <p:spTgt spid="61"/>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61"/>
                                        </p:tgtEl>
                                      </p:cBhvr>
                                    </p:animEffect>
                                    <p:set>
                                      <p:cBhvr>
                                        <p:cTn id="104" dur="1" fill="hold">
                                          <p:stCondLst>
                                            <p:cond delay="499"/>
                                          </p:stCondLst>
                                        </p:cTn>
                                        <p:tgtEl>
                                          <p:spTgt spid="61"/>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58"/>
                                        </p:tgtEl>
                                      </p:cBhvr>
                                    </p:animEffect>
                                    <p:set>
                                      <p:cBhvr>
                                        <p:cTn id="10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bldLst>
      <p:bldP spid="4" grpId="0" animBg="1"/>
      <p:bldP spid="55" grpId="0" animBg="1"/>
      <p:bldP spid="55" grpId="1" animBg="1"/>
      <p:bldP spid="61" grpId="0" animBg="1"/>
      <p:bldP spid="61" grpId="1" animBg="1"/>
      <p:bldP spid="65" grpId="0" animBg="1"/>
      <p:bldP spid="65" grpId="1"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B845B6-BB90-5346-BC80-72ED7122EC52}"/>
              </a:ext>
            </a:extLst>
          </p:cNvPr>
          <p:cNvSpPr/>
          <p:nvPr/>
        </p:nvSpPr>
        <p:spPr>
          <a:xfrm rot="5400000">
            <a:off x="3797164" y="-1057184"/>
            <a:ext cx="830997" cy="7535116"/>
          </a:xfrm>
          <a:prstGeom prst="rect">
            <a:avLst/>
          </a:prstGeom>
          <a:solidFill>
            <a:srgbClr val="FABE9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title"/>
          </p:nvPr>
        </p:nvSpPr>
        <p:spPr>
          <a:xfrm>
            <a:off x="445104" y="407418"/>
            <a:ext cx="8253792" cy="945377"/>
          </a:xfrm>
          <a:prstGeom prst="round2SameRect">
            <a:avLst/>
          </a:prstGeom>
          <a:solidFill>
            <a:srgbClr val="019486"/>
          </a:solidFill>
        </p:spPr>
        <p:txBody>
          <a:bodyPr/>
          <a:lstStyle/>
          <a:p>
            <a:r>
              <a:rPr lang="en-GB" sz="3600" dirty="0">
                <a:solidFill>
                  <a:schemeClr val="bg1"/>
                </a:solidFill>
                <a:latin typeface="+mn-lt"/>
              </a:rPr>
              <a:t>What is the Rule?</a:t>
            </a:r>
          </a:p>
        </p:txBody>
      </p:sp>
      <p:sp>
        <p:nvSpPr>
          <p:cNvPr id="5" name="Rectangle 4"/>
          <p:cNvSpPr/>
          <p:nvPr/>
        </p:nvSpPr>
        <p:spPr>
          <a:xfrm>
            <a:off x="2276021" y="1710369"/>
            <a:ext cx="4857042" cy="276999"/>
          </a:xfrm>
          <a:prstGeom prst="rect">
            <a:avLst/>
          </a:prstGeom>
        </p:spPr>
        <p:txBody>
          <a:bodyPr wrap="square" lIns="0" tIns="0" rIns="0" bIns="0">
            <a:spAutoFit/>
          </a:bodyPr>
          <a:lstStyle/>
          <a:p>
            <a:r>
              <a:rPr lang="en-GB" dirty="0"/>
              <a:t>Talk with a partner to decide which rule to use.</a:t>
            </a:r>
            <a:endParaRPr lang="en-GB" sz="2000" dirty="0"/>
          </a:p>
        </p:txBody>
      </p:sp>
      <p:sp>
        <p:nvSpPr>
          <p:cNvPr id="8" name="Rectangle 7">
            <a:extLst>
              <a:ext uri="{FF2B5EF4-FFF2-40B4-BE49-F238E27FC236}">
                <a16:creationId xmlns:a16="http://schemas.microsoft.com/office/drawing/2014/main" id="{3E590842-65A8-2A4C-87CC-D7209984B45A}"/>
              </a:ext>
            </a:extLst>
          </p:cNvPr>
          <p:cNvSpPr/>
          <p:nvPr/>
        </p:nvSpPr>
        <p:spPr>
          <a:xfrm>
            <a:off x="426789" y="2611391"/>
            <a:ext cx="8253790" cy="307777"/>
          </a:xfrm>
          <a:prstGeom prst="rect">
            <a:avLst/>
          </a:prstGeom>
        </p:spPr>
        <p:txBody>
          <a:bodyPr wrap="square" lIns="0" tIns="0" rIns="0" bIns="0">
            <a:spAutoFit/>
          </a:bodyPr>
          <a:lstStyle/>
          <a:p>
            <a:pPr algn="ctr"/>
            <a:r>
              <a:rPr lang="en-GB" sz="2000" dirty="0"/>
              <a:t>pile</a:t>
            </a:r>
          </a:p>
        </p:txBody>
      </p:sp>
      <p:grpSp>
        <p:nvGrpSpPr>
          <p:cNvPr id="2" name="add -ed">
            <a:extLst>
              <a:ext uri="{FF2B5EF4-FFF2-40B4-BE49-F238E27FC236}">
                <a16:creationId xmlns:a16="http://schemas.microsoft.com/office/drawing/2014/main" id="{BC58C4F6-2E8B-0E49-9AB7-3CBBFCB37AE6}"/>
              </a:ext>
            </a:extLst>
          </p:cNvPr>
          <p:cNvGrpSpPr/>
          <p:nvPr/>
        </p:nvGrpSpPr>
        <p:grpSpPr>
          <a:xfrm>
            <a:off x="742951" y="4364645"/>
            <a:ext cx="1855524" cy="1228963"/>
            <a:chOff x="5925997" y="4206636"/>
            <a:chExt cx="1855524" cy="1228963"/>
          </a:xfrm>
        </p:grpSpPr>
        <p:sp>
          <p:nvSpPr>
            <p:cNvPr id="9" name="Rounded Rectangle 8">
              <a:extLst>
                <a:ext uri="{FF2B5EF4-FFF2-40B4-BE49-F238E27FC236}">
                  <a16:creationId xmlns:a16="http://schemas.microsoft.com/office/drawing/2014/main" id="{E01ABA66-D76E-524A-A795-5D215F09D2EB}"/>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837318-781F-1B4A-8A2A-1E295E96A3DF}"/>
                </a:ext>
              </a:extLst>
            </p:cNvPr>
            <p:cNvSpPr/>
            <p:nvPr/>
          </p:nvSpPr>
          <p:spPr>
            <a:xfrm>
              <a:off x="5950605" y="4688464"/>
              <a:ext cx="1830916" cy="276999"/>
            </a:xfrm>
            <a:prstGeom prst="rect">
              <a:avLst/>
            </a:prstGeom>
          </p:spPr>
          <p:txBody>
            <a:bodyPr wrap="square" lIns="0" tIns="0" rIns="0" bIns="0">
              <a:spAutoFit/>
            </a:bodyPr>
            <a:lstStyle/>
            <a:p>
              <a:pPr algn="ctr"/>
              <a:r>
                <a:rPr lang="en-GB" dirty="0"/>
                <a:t>add ‘-ed’</a:t>
              </a:r>
              <a:endParaRPr lang="en-GB" sz="2000" dirty="0"/>
            </a:p>
          </p:txBody>
        </p:sp>
      </p:grpSp>
      <p:grpSp>
        <p:nvGrpSpPr>
          <p:cNvPr id="12" name="double consonant -ed">
            <a:extLst>
              <a:ext uri="{FF2B5EF4-FFF2-40B4-BE49-F238E27FC236}">
                <a16:creationId xmlns:a16="http://schemas.microsoft.com/office/drawing/2014/main" id="{C5290CAE-89C2-EB41-A723-E2AA7FEAC41F}"/>
              </a:ext>
            </a:extLst>
          </p:cNvPr>
          <p:cNvGrpSpPr/>
          <p:nvPr/>
        </p:nvGrpSpPr>
        <p:grpSpPr>
          <a:xfrm>
            <a:off x="2686050" y="4364645"/>
            <a:ext cx="1830916" cy="1228963"/>
            <a:chOff x="5925996" y="4206636"/>
            <a:chExt cx="1830916" cy="1228963"/>
          </a:xfrm>
        </p:grpSpPr>
        <p:sp>
          <p:nvSpPr>
            <p:cNvPr id="13" name="Rounded Rectangle 12">
              <a:extLst>
                <a:ext uri="{FF2B5EF4-FFF2-40B4-BE49-F238E27FC236}">
                  <a16:creationId xmlns:a16="http://schemas.microsoft.com/office/drawing/2014/main" id="{F2FCE2FC-FC2D-2B43-A39B-920AF7D1B096}"/>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874FF6-948C-614A-A03F-BC6EE394E2AC}"/>
                </a:ext>
              </a:extLst>
            </p:cNvPr>
            <p:cNvSpPr/>
            <p:nvPr/>
          </p:nvSpPr>
          <p:spPr>
            <a:xfrm>
              <a:off x="5925996" y="4439153"/>
              <a:ext cx="1830916" cy="830997"/>
            </a:xfrm>
            <a:prstGeom prst="rect">
              <a:avLst/>
            </a:prstGeom>
          </p:spPr>
          <p:txBody>
            <a:bodyPr wrap="square" lIns="0" tIns="0" rIns="0" bIns="0">
              <a:spAutoFit/>
            </a:bodyPr>
            <a:lstStyle/>
            <a:p>
              <a:pPr algn="ctr"/>
              <a:r>
                <a:rPr lang="en-GB" dirty="0"/>
                <a:t>double the consonant and add ‘-ed’</a:t>
              </a:r>
              <a:endParaRPr lang="en-GB" sz="2000" dirty="0"/>
            </a:p>
          </p:txBody>
        </p:sp>
      </p:grpSp>
      <p:grpSp>
        <p:nvGrpSpPr>
          <p:cNvPr id="15" name="drop y ">
            <a:extLst>
              <a:ext uri="{FF2B5EF4-FFF2-40B4-BE49-F238E27FC236}">
                <a16:creationId xmlns:a16="http://schemas.microsoft.com/office/drawing/2014/main" id="{D9247DF7-1D49-6E4D-B30F-C9A054F28B4E}"/>
              </a:ext>
            </a:extLst>
          </p:cNvPr>
          <p:cNvGrpSpPr/>
          <p:nvPr/>
        </p:nvGrpSpPr>
        <p:grpSpPr>
          <a:xfrm>
            <a:off x="4629151" y="4376335"/>
            <a:ext cx="1830916" cy="1228963"/>
            <a:chOff x="5925996" y="4206636"/>
            <a:chExt cx="1830916" cy="1228963"/>
          </a:xfrm>
        </p:grpSpPr>
        <p:sp>
          <p:nvSpPr>
            <p:cNvPr id="16" name="Rounded Rectangle 15">
              <a:extLst>
                <a:ext uri="{FF2B5EF4-FFF2-40B4-BE49-F238E27FC236}">
                  <a16:creationId xmlns:a16="http://schemas.microsoft.com/office/drawing/2014/main" id="{B6DDBD49-B59F-6D4E-A7E2-5F017E5A6A53}"/>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9A6E3A-CCB9-554A-A707-3445AF437AF2}"/>
                </a:ext>
              </a:extLst>
            </p:cNvPr>
            <p:cNvSpPr/>
            <p:nvPr/>
          </p:nvSpPr>
          <p:spPr>
            <a:xfrm>
              <a:off x="5925996" y="4439153"/>
              <a:ext cx="1830916" cy="830997"/>
            </a:xfrm>
            <a:prstGeom prst="rect">
              <a:avLst/>
            </a:prstGeom>
          </p:spPr>
          <p:txBody>
            <a:bodyPr wrap="square" lIns="0" tIns="0" rIns="0" bIns="0">
              <a:spAutoFit/>
            </a:bodyPr>
            <a:lstStyle/>
            <a:p>
              <a:pPr algn="ctr"/>
              <a:r>
                <a:rPr lang="en-GB" dirty="0"/>
                <a:t>drop the ‘y’ and add ‘</a:t>
              </a:r>
              <a:r>
                <a:rPr lang="en-GB" dirty="0" err="1"/>
                <a:t>i</a:t>
              </a:r>
              <a:r>
                <a:rPr lang="en-GB" dirty="0"/>
                <a:t>’ before adding ‘-ed’</a:t>
              </a:r>
              <a:endParaRPr lang="en-GB" sz="2000" dirty="0"/>
            </a:p>
          </p:txBody>
        </p:sp>
      </p:grpSp>
      <p:grpSp>
        <p:nvGrpSpPr>
          <p:cNvPr id="18" name="add d">
            <a:extLst>
              <a:ext uri="{FF2B5EF4-FFF2-40B4-BE49-F238E27FC236}">
                <a16:creationId xmlns:a16="http://schemas.microsoft.com/office/drawing/2014/main" id="{91CD20FF-F670-854A-9F83-5BB6664A1A63}"/>
              </a:ext>
            </a:extLst>
          </p:cNvPr>
          <p:cNvGrpSpPr/>
          <p:nvPr/>
        </p:nvGrpSpPr>
        <p:grpSpPr>
          <a:xfrm>
            <a:off x="6555183" y="4364644"/>
            <a:ext cx="1847985" cy="1228963"/>
            <a:chOff x="5908927" y="4206636"/>
            <a:chExt cx="1847985" cy="1228963"/>
          </a:xfrm>
        </p:grpSpPr>
        <p:sp>
          <p:nvSpPr>
            <p:cNvPr id="19" name="Rounded Rectangle 18">
              <a:extLst>
                <a:ext uri="{FF2B5EF4-FFF2-40B4-BE49-F238E27FC236}">
                  <a16:creationId xmlns:a16="http://schemas.microsoft.com/office/drawing/2014/main" id="{B30E2EB7-C597-3D4F-B337-FF5E322D9520}"/>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4DF0F4-21E2-AA42-B264-915FA81409B9}"/>
                </a:ext>
              </a:extLst>
            </p:cNvPr>
            <p:cNvSpPr/>
            <p:nvPr/>
          </p:nvSpPr>
          <p:spPr>
            <a:xfrm>
              <a:off x="5908927" y="4688465"/>
              <a:ext cx="1830916" cy="276999"/>
            </a:xfrm>
            <a:prstGeom prst="rect">
              <a:avLst/>
            </a:prstGeom>
          </p:spPr>
          <p:txBody>
            <a:bodyPr wrap="square" lIns="0" tIns="0" rIns="0" bIns="0">
              <a:spAutoFit/>
            </a:bodyPr>
            <a:lstStyle/>
            <a:p>
              <a:pPr algn="ctr"/>
              <a:r>
                <a:rPr lang="en-GB" dirty="0"/>
                <a:t>add ‘d’</a:t>
              </a:r>
              <a:endParaRPr lang="en-GB" sz="2000" dirty="0"/>
            </a:p>
          </p:txBody>
        </p:sp>
      </p:grpSp>
      <p:grpSp>
        <p:nvGrpSpPr>
          <p:cNvPr id="11" name="try again 1">
            <a:extLst>
              <a:ext uri="{FF2B5EF4-FFF2-40B4-BE49-F238E27FC236}">
                <a16:creationId xmlns:a16="http://schemas.microsoft.com/office/drawing/2014/main" id="{87CFD32B-8B39-CA4B-8E8C-22BB00165095}"/>
              </a:ext>
            </a:extLst>
          </p:cNvPr>
          <p:cNvGrpSpPr/>
          <p:nvPr/>
        </p:nvGrpSpPr>
        <p:grpSpPr>
          <a:xfrm>
            <a:off x="741423" y="4364460"/>
            <a:ext cx="1867635" cy="1228963"/>
            <a:chOff x="2686049" y="4370489"/>
            <a:chExt cx="1867635" cy="1228963"/>
          </a:xfrm>
        </p:grpSpPr>
        <p:sp>
          <p:nvSpPr>
            <p:cNvPr id="39" name="Rounded Rectangle 38">
              <a:extLst>
                <a:ext uri="{FF2B5EF4-FFF2-40B4-BE49-F238E27FC236}">
                  <a16:creationId xmlns:a16="http://schemas.microsoft.com/office/drawing/2014/main" id="{6850E633-BA5D-AE4E-A731-346D3DB1B893}"/>
                </a:ext>
              </a:extLst>
            </p:cNvPr>
            <p:cNvSpPr/>
            <p:nvPr/>
          </p:nvSpPr>
          <p:spPr>
            <a:xfrm rot="5400000">
              <a:off x="2987025" y="40695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214FDD1-A2F8-4A40-8580-2374F3BBE544}"/>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55" name="arrow 1">
            <a:extLst>
              <a:ext uri="{FF2B5EF4-FFF2-40B4-BE49-F238E27FC236}">
                <a16:creationId xmlns:a16="http://schemas.microsoft.com/office/drawing/2014/main" id="{713E4E2D-3959-364B-914D-6FE8898925DC}"/>
              </a:ext>
            </a:extLst>
          </p:cNvPr>
          <p:cNvSpPr/>
          <p:nvPr/>
        </p:nvSpPr>
        <p:spPr>
          <a:xfrm>
            <a:off x="1318970" y="5045175"/>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try again 2">
            <a:extLst>
              <a:ext uri="{FF2B5EF4-FFF2-40B4-BE49-F238E27FC236}">
                <a16:creationId xmlns:a16="http://schemas.microsoft.com/office/drawing/2014/main" id="{E7CAC1EB-2EC9-DF4E-B82F-DBFF1696900D}"/>
              </a:ext>
            </a:extLst>
          </p:cNvPr>
          <p:cNvGrpSpPr/>
          <p:nvPr/>
        </p:nvGrpSpPr>
        <p:grpSpPr>
          <a:xfrm>
            <a:off x="4631455" y="4376335"/>
            <a:ext cx="1867635" cy="1228963"/>
            <a:chOff x="2686049" y="4370489"/>
            <a:chExt cx="1867635" cy="1228963"/>
          </a:xfrm>
        </p:grpSpPr>
        <p:sp>
          <p:nvSpPr>
            <p:cNvPr id="59" name="Rounded Rectangle 58">
              <a:extLst>
                <a:ext uri="{FF2B5EF4-FFF2-40B4-BE49-F238E27FC236}">
                  <a16:creationId xmlns:a16="http://schemas.microsoft.com/office/drawing/2014/main" id="{8C7F1A69-CB68-E842-B6E2-0DE822F1AB87}"/>
                </a:ext>
              </a:extLst>
            </p:cNvPr>
            <p:cNvSpPr/>
            <p:nvPr/>
          </p:nvSpPr>
          <p:spPr>
            <a:xfrm rot="5400000">
              <a:off x="2987025" y="40695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A79609A4-50D0-9A48-BF4C-2F2F1AE3FB3E}"/>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61" name="arrow 2">
            <a:extLst>
              <a:ext uri="{FF2B5EF4-FFF2-40B4-BE49-F238E27FC236}">
                <a16:creationId xmlns:a16="http://schemas.microsoft.com/office/drawing/2014/main" id="{033AFC10-548D-C049-9EFB-7CA7452CC93C}"/>
              </a:ext>
            </a:extLst>
          </p:cNvPr>
          <p:cNvSpPr/>
          <p:nvPr/>
        </p:nvSpPr>
        <p:spPr>
          <a:xfrm>
            <a:off x="5209002" y="5057050"/>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try again 3">
            <a:extLst>
              <a:ext uri="{FF2B5EF4-FFF2-40B4-BE49-F238E27FC236}">
                <a16:creationId xmlns:a16="http://schemas.microsoft.com/office/drawing/2014/main" id="{C3ED04D1-EC76-1545-BC6B-1FAE4EF3E16B}"/>
              </a:ext>
            </a:extLst>
          </p:cNvPr>
          <p:cNvGrpSpPr/>
          <p:nvPr/>
        </p:nvGrpSpPr>
        <p:grpSpPr>
          <a:xfrm>
            <a:off x="2681449" y="4364204"/>
            <a:ext cx="1867635" cy="1228963"/>
            <a:chOff x="2686049" y="4417989"/>
            <a:chExt cx="1867635" cy="1228963"/>
          </a:xfrm>
        </p:grpSpPr>
        <p:sp>
          <p:nvSpPr>
            <p:cNvPr id="63" name="Rounded Rectangle 62">
              <a:extLst>
                <a:ext uri="{FF2B5EF4-FFF2-40B4-BE49-F238E27FC236}">
                  <a16:creationId xmlns:a16="http://schemas.microsoft.com/office/drawing/2014/main" id="{4A19EA58-02BB-054C-BC19-18A6140E4361}"/>
                </a:ext>
              </a:extLst>
            </p:cNvPr>
            <p:cNvSpPr/>
            <p:nvPr/>
          </p:nvSpPr>
          <p:spPr>
            <a:xfrm rot="5400000">
              <a:off x="2987025" y="41170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0AD08F87-D7F1-0B43-BBF7-D06DA255C66E}"/>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65" name="arrow 3">
            <a:extLst>
              <a:ext uri="{FF2B5EF4-FFF2-40B4-BE49-F238E27FC236}">
                <a16:creationId xmlns:a16="http://schemas.microsoft.com/office/drawing/2014/main" id="{AB18B6E8-4564-2947-AD99-997192227AF5}"/>
              </a:ext>
            </a:extLst>
          </p:cNvPr>
          <p:cNvSpPr/>
          <p:nvPr/>
        </p:nvSpPr>
        <p:spPr>
          <a:xfrm>
            <a:off x="3258996" y="4997419"/>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correct">
            <a:extLst>
              <a:ext uri="{FF2B5EF4-FFF2-40B4-BE49-F238E27FC236}">
                <a16:creationId xmlns:a16="http://schemas.microsoft.com/office/drawing/2014/main" id="{E89BB1B3-604D-1844-A0F6-29579DF8EFED}"/>
              </a:ext>
            </a:extLst>
          </p:cNvPr>
          <p:cNvGrpSpPr/>
          <p:nvPr/>
        </p:nvGrpSpPr>
        <p:grpSpPr>
          <a:xfrm>
            <a:off x="4629153" y="3220027"/>
            <a:ext cx="3798626" cy="2373580"/>
            <a:chOff x="4629153" y="3220027"/>
            <a:chExt cx="3798626" cy="2373580"/>
          </a:xfrm>
        </p:grpSpPr>
        <p:grpSp>
          <p:nvGrpSpPr>
            <p:cNvPr id="28" name="correct add -ed">
              <a:extLst>
                <a:ext uri="{FF2B5EF4-FFF2-40B4-BE49-F238E27FC236}">
                  <a16:creationId xmlns:a16="http://schemas.microsoft.com/office/drawing/2014/main" id="{DC2D7942-258B-DB4B-9D2B-9CD3541C90DA}"/>
                </a:ext>
              </a:extLst>
            </p:cNvPr>
            <p:cNvGrpSpPr/>
            <p:nvPr/>
          </p:nvGrpSpPr>
          <p:grpSpPr>
            <a:xfrm>
              <a:off x="6572255" y="4364644"/>
              <a:ext cx="1855524" cy="1228963"/>
              <a:chOff x="5925997" y="4206636"/>
              <a:chExt cx="1855524" cy="1228963"/>
            </a:xfrm>
            <a:solidFill>
              <a:srgbClr val="CEE09C"/>
            </a:solidFill>
          </p:grpSpPr>
          <p:sp>
            <p:nvSpPr>
              <p:cNvPr id="29" name="Rounded Rectangle 28">
                <a:extLst>
                  <a:ext uri="{FF2B5EF4-FFF2-40B4-BE49-F238E27FC236}">
                    <a16:creationId xmlns:a16="http://schemas.microsoft.com/office/drawing/2014/main" id="{0418B2EF-457A-0C4F-B08E-8C2C62227E2F}"/>
                  </a:ext>
                </a:extLst>
              </p:cNvPr>
              <p:cNvSpPr/>
              <p:nvPr/>
            </p:nvSpPr>
            <p:spPr>
              <a:xfrm rot="5400000">
                <a:off x="6226973" y="3905660"/>
                <a:ext cx="1228963" cy="1830915"/>
              </a:xfrm>
              <a:prstGeom prst="roundRect">
                <a:avLst/>
              </a:prstGeom>
              <a:grp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8F41788-3230-0242-8600-EE2D0ADEEB56}"/>
                  </a:ext>
                </a:extLst>
              </p:cNvPr>
              <p:cNvSpPr/>
              <p:nvPr/>
            </p:nvSpPr>
            <p:spPr>
              <a:xfrm>
                <a:off x="5945093" y="4688465"/>
                <a:ext cx="1836428" cy="276999"/>
              </a:xfrm>
              <a:prstGeom prst="rect">
                <a:avLst/>
              </a:prstGeom>
              <a:noFill/>
            </p:spPr>
            <p:txBody>
              <a:bodyPr wrap="square" lIns="0" tIns="0" rIns="0" bIns="0">
                <a:spAutoFit/>
              </a:bodyPr>
              <a:lstStyle/>
              <a:p>
                <a:pPr algn="ctr"/>
                <a:r>
                  <a:rPr lang="en-GB" dirty="0"/>
                  <a:t>Add ‘d’</a:t>
                </a:r>
                <a:endParaRPr lang="en-GB" sz="2000" dirty="0"/>
              </a:p>
            </p:txBody>
          </p:sp>
        </p:grpSp>
        <p:sp>
          <p:nvSpPr>
            <p:cNvPr id="23" name="Rounded Rectangle 22">
              <a:extLst>
                <a:ext uri="{FF2B5EF4-FFF2-40B4-BE49-F238E27FC236}">
                  <a16:creationId xmlns:a16="http://schemas.microsoft.com/office/drawing/2014/main" id="{72BF702A-B943-074A-81BD-64C4B2222697}"/>
                </a:ext>
              </a:extLst>
            </p:cNvPr>
            <p:cNvSpPr/>
            <p:nvPr/>
          </p:nvSpPr>
          <p:spPr>
            <a:xfrm rot="5400000">
              <a:off x="6100662" y="1761020"/>
              <a:ext cx="830997" cy="3774015"/>
            </a:xfrm>
            <a:prstGeom prst="roundRect">
              <a:avLst/>
            </a:prstGeom>
            <a:solidFill>
              <a:srgbClr val="22B7BC"/>
            </a:solid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Background pattern&#10;&#10;Description automatically generated">
              <a:extLst>
                <a:ext uri="{FF2B5EF4-FFF2-40B4-BE49-F238E27FC236}">
                  <a16:creationId xmlns:a16="http://schemas.microsoft.com/office/drawing/2014/main" id="{35412785-A049-7749-A164-A6D36C55D74D}"/>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r="4050" b="68487"/>
            <a:stretch/>
          </p:blipFill>
          <p:spPr>
            <a:xfrm>
              <a:off x="4641853" y="3220027"/>
              <a:ext cx="3613941" cy="830997"/>
            </a:xfrm>
            <a:prstGeom prst="rect">
              <a:avLst/>
            </a:prstGeom>
          </p:spPr>
        </p:pic>
        <p:sp>
          <p:nvSpPr>
            <p:cNvPr id="24" name="Rectangle 23">
              <a:extLst>
                <a:ext uri="{FF2B5EF4-FFF2-40B4-BE49-F238E27FC236}">
                  <a16:creationId xmlns:a16="http://schemas.microsoft.com/office/drawing/2014/main" id="{7C6F73DE-7A87-6949-9707-98BBE168DB06}"/>
                </a:ext>
              </a:extLst>
            </p:cNvPr>
            <p:cNvSpPr/>
            <p:nvPr/>
          </p:nvSpPr>
          <p:spPr>
            <a:xfrm>
              <a:off x="4851403" y="3471358"/>
              <a:ext cx="1633275" cy="369332"/>
            </a:xfrm>
            <a:prstGeom prst="rect">
              <a:avLst/>
            </a:prstGeom>
            <a:solidFill>
              <a:srgbClr val="22B7BC"/>
            </a:solidFill>
            <a:ln>
              <a:noFill/>
            </a:ln>
          </p:spPr>
          <p:txBody>
            <a:bodyPr wrap="square" lIns="0" tIns="0" rIns="0" bIns="0">
              <a:spAutoFit/>
            </a:bodyPr>
            <a:lstStyle/>
            <a:p>
              <a:r>
                <a:rPr lang="en-GB" sz="2400" b="1" dirty="0">
                  <a:solidFill>
                    <a:schemeClr val="bg1"/>
                  </a:solidFill>
                </a:rPr>
                <a:t> Well done!</a:t>
              </a:r>
              <a:endParaRPr lang="en-GB" sz="2800" b="1" dirty="0">
                <a:solidFill>
                  <a:schemeClr val="bg1"/>
                </a:solidFill>
              </a:endParaRPr>
            </a:p>
          </p:txBody>
        </p:sp>
      </p:grpSp>
      <p:sp>
        <p:nvSpPr>
          <p:cNvPr id="66" name="Right Arrow 65">
            <a:hlinkClick r:id="rId3" action="ppaction://hlinksldjump"/>
            <a:extLst>
              <a:ext uri="{FF2B5EF4-FFF2-40B4-BE49-F238E27FC236}">
                <a16:creationId xmlns:a16="http://schemas.microsoft.com/office/drawing/2014/main" id="{353EC612-E174-AC4E-93A8-57D22427E71F}"/>
              </a:ext>
            </a:extLst>
          </p:cNvPr>
          <p:cNvSpPr/>
          <p:nvPr/>
        </p:nvSpPr>
        <p:spPr>
          <a:xfrm>
            <a:off x="7537451" y="3506813"/>
            <a:ext cx="622300" cy="369332"/>
          </a:xfrm>
          <a:prstGeom prst="rightArrow">
            <a:avLst/>
          </a:prstGeom>
          <a:solidFill>
            <a:schemeClr val="bg1"/>
          </a:solid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8128F85-1D3C-6849-A33E-E4307C316A83}"/>
              </a:ext>
            </a:extLst>
          </p:cNvPr>
          <p:cNvPicPr>
            <a:picLocks noChangeAspect="1"/>
          </p:cNvPicPr>
          <p:nvPr/>
        </p:nvPicPr>
        <p:blipFill rotWithShape="1">
          <a:blip r:embed="rId4">
            <a:extLst>
              <a:ext uri="{28A0092B-C50C-407E-A947-70E740481C1C}">
                <a14:useLocalDpi xmlns:a14="http://schemas.microsoft.com/office/drawing/2010/main" val="0"/>
              </a:ext>
            </a:extLst>
          </a:blip>
          <a:srcRect l="-606" r="-972"/>
          <a:stretch/>
        </p:blipFill>
        <p:spPr>
          <a:xfrm>
            <a:off x="6791913" y="2316646"/>
            <a:ext cx="1925298" cy="945377"/>
          </a:xfrm>
          <a:prstGeom prst="rect">
            <a:avLst/>
          </a:prstGeom>
        </p:spPr>
      </p:pic>
    </p:spTree>
    <p:extLst>
      <p:ext uri="{BB962C8B-B14F-4D97-AF65-F5344CB8AC3E}">
        <p14:creationId xmlns:p14="http://schemas.microsoft.com/office/powerpoint/2010/main" val="285327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18"/>
                                        </p:tgtEl>
                                        <p:attrNameLst>
                                          <p:attrName>r</p:attrName>
                                        </p:attrNameLst>
                                      </p:cBhvr>
                                    </p:animRot>
                                    <p:animRot by="-240000">
                                      <p:cBhvr>
                                        <p:cTn id="41" dur="200" fill="hold">
                                          <p:stCondLst>
                                            <p:cond delay="200"/>
                                          </p:stCondLst>
                                        </p:cTn>
                                        <p:tgtEl>
                                          <p:spTgt spid="18"/>
                                        </p:tgtEl>
                                        <p:attrNameLst>
                                          <p:attrName>r</p:attrName>
                                        </p:attrNameLst>
                                      </p:cBhvr>
                                    </p:animRot>
                                    <p:animRot by="240000">
                                      <p:cBhvr>
                                        <p:cTn id="42" dur="200" fill="hold">
                                          <p:stCondLst>
                                            <p:cond delay="400"/>
                                          </p:stCondLst>
                                        </p:cTn>
                                        <p:tgtEl>
                                          <p:spTgt spid="18"/>
                                        </p:tgtEl>
                                        <p:attrNameLst>
                                          <p:attrName>r</p:attrName>
                                        </p:attrNameLst>
                                      </p:cBhvr>
                                    </p:animRot>
                                    <p:animRot by="-240000">
                                      <p:cBhvr>
                                        <p:cTn id="43" dur="200" fill="hold">
                                          <p:stCondLst>
                                            <p:cond delay="600"/>
                                          </p:stCondLst>
                                        </p:cTn>
                                        <p:tgtEl>
                                          <p:spTgt spid="18"/>
                                        </p:tgtEl>
                                        <p:attrNameLst>
                                          <p:attrName>r</p:attrName>
                                        </p:attrNameLst>
                                      </p:cBhvr>
                                    </p:animRot>
                                    <p:animRot by="120000">
                                      <p:cBhvr>
                                        <p:cTn id="4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childTnLst>
                          </p:cTn>
                        </p:par>
                      </p:childTnLst>
                    </p:cTn>
                  </p:par>
                </p:childTnLst>
              </p:cTn>
              <p:nextCondLst>
                <p:cond evt="onClick" delay="0">
                  <p:tgtEl>
                    <p:spTgt spid="2"/>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500"/>
                                        <p:tgtEl>
                                          <p:spTgt spid="5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61"/>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58"/>
                                        </p:tgtEl>
                                      </p:cBhvr>
                                    </p:animEffect>
                                    <p:set>
                                      <p:cBhvr>
                                        <p:cTn id="68" dur="1" fill="hold">
                                          <p:stCondLst>
                                            <p:cond delay="499"/>
                                          </p:stCondLst>
                                        </p:cTn>
                                        <p:tgtEl>
                                          <p:spTgt spid="58"/>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61"/>
                                        </p:tgtEl>
                                      </p:cBhvr>
                                    </p:animEffect>
                                    <p:set>
                                      <p:cBhvr>
                                        <p:cTn id="7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72" restart="whenNotActive" fill="hold" evtFilter="cancelBubble" nodeType="interactiveSeq">
                <p:stCondLst>
                  <p:cond evt="onClick" delay="0">
                    <p:tgtEl>
                      <p:spTgt spid="55"/>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55"/>
                                        </p:tgtEl>
                                      </p:cBhvr>
                                    </p:animEffect>
                                    <p:set>
                                      <p:cBhvr>
                                        <p:cTn id="8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grpId="1" nodeType="withEffect">
                                  <p:stCondLst>
                                    <p:cond delay="0"/>
                                  </p:stCondLst>
                                  <p:childTnLst>
                                    <p:set>
                                      <p:cBhvr>
                                        <p:cTn id="88" dur="1" fill="hold">
                                          <p:stCondLst>
                                            <p:cond delay="0"/>
                                          </p:stCondLst>
                                        </p:cTn>
                                        <p:tgtEl>
                                          <p:spTgt spid="66"/>
                                        </p:tgtEl>
                                        <p:attrNameLst>
                                          <p:attrName>style.visibility</p:attrName>
                                        </p:attrNameLst>
                                      </p:cBhvr>
                                      <p:to>
                                        <p:strVal val="visible"/>
                                      </p:to>
                                    </p:set>
                                    <p:animEffect transition="in" filter="fade">
                                      <p:cBhvr>
                                        <p:cTn id="89" dur="500"/>
                                        <p:tgtEl>
                                          <p:spTgt spid="66"/>
                                        </p:tgtEl>
                                      </p:cBhvr>
                                    </p:animEffect>
                                  </p:childTnLst>
                                </p:cTn>
                              </p:par>
                            </p:childTnLst>
                          </p:cTn>
                        </p:par>
                      </p:childTnLst>
                    </p:cTn>
                  </p:par>
                </p:childTnLst>
              </p:cTn>
              <p:nextCondLst>
                <p:cond evt="onClick" delay="0">
                  <p:tgtEl>
                    <p:spTgt spid="18"/>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grpId="2" nodeType="click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fade">
                                      <p:cBhvr>
                                        <p:cTn id="95" dur="500"/>
                                        <p:tgtEl>
                                          <p:spTgt spid="65"/>
                                        </p:tgtEl>
                                      </p:cBhvr>
                                    </p:animEffect>
                                  </p:childTnLst>
                                </p:cTn>
                              </p:par>
                              <p:par>
                                <p:cTn id="96" presetID="10" presetClass="entr" presetSubtype="0" fill="hold" nodeType="with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fade">
                                      <p:cBhvr>
                                        <p:cTn id="98" dur="500"/>
                                        <p:tgtEl>
                                          <p:spTgt spid="62"/>
                                        </p:tgtEl>
                                      </p:cBhvr>
                                    </p:animEffect>
                                  </p:childTnLst>
                                </p:cTn>
                              </p:par>
                            </p:childTnLst>
                          </p:cTn>
                        </p:par>
                      </p:childTnLst>
                    </p:cTn>
                  </p:par>
                </p:childTnLst>
              </p:cTn>
              <p:nextCondLst>
                <p:cond evt="onClick" delay="0">
                  <p:tgtEl>
                    <p:spTgt spid="12"/>
                  </p:tgtEl>
                </p:cond>
              </p:nextCondLst>
            </p:seq>
            <p:seq concurrent="1" nextAc="seek">
              <p:cTn id="99" restart="whenNotActive" fill="hold" evtFilter="cancelBubble" nodeType="interactiveSeq">
                <p:stCondLst>
                  <p:cond evt="onClick" delay="0">
                    <p:tgtEl>
                      <p:spTgt spid="65"/>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62"/>
                                        </p:tgtEl>
                                      </p:cBhvr>
                                    </p:animEffect>
                                    <p:set>
                                      <p:cBhvr>
                                        <p:cTn id="104" dur="1" fill="hold">
                                          <p:stCondLst>
                                            <p:cond delay="499"/>
                                          </p:stCondLst>
                                        </p:cTn>
                                        <p:tgtEl>
                                          <p:spTgt spid="62"/>
                                        </p:tgtEl>
                                        <p:attrNameLst>
                                          <p:attrName>style.visibility</p:attrName>
                                        </p:attrNameLst>
                                      </p:cBhvr>
                                      <p:to>
                                        <p:strVal val="hidden"/>
                                      </p:to>
                                    </p:set>
                                  </p:childTnLst>
                                </p:cTn>
                              </p:par>
                              <p:par>
                                <p:cTn id="105" presetID="10" presetClass="exit" presetSubtype="0" fill="hold" grpId="3" nodeType="withEffect">
                                  <p:stCondLst>
                                    <p:cond delay="0"/>
                                  </p:stCondLst>
                                  <p:childTnLst>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4" grpId="0" animBg="1"/>
      <p:bldP spid="55" grpId="0" animBg="1"/>
      <p:bldP spid="55" grpId="1" animBg="1"/>
      <p:bldP spid="61" grpId="0" animBg="1"/>
      <p:bldP spid="61" grpId="1" animBg="1"/>
      <p:bldP spid="65" grpId="2" animBg="1"/>
      <p:bldP spid="65" grpId="3" animBg="1"/>
      <p:bldP spid="6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B845B6-BB90-5346-BC80-72ED7122EC52}"/>
              </a:ext>
            </a:extLst>
          </p:cNvPr>
          <p:cNvSpPr/>
          <p:nvPr/>
        </p:nvSpPr>
        <p:spPr>
          <a:xfrm rot="5400000">
            <a:off x="3797164" y="-1057184"/>
            <a:ext cx="830997" cy="7535116"/>
          </a:xfrm>
          <a:prstGeom prst="rect">
            <a:avLst/>
          </a:prstGeom>
          <a:solidFill>
            <a:srgbClr val="FABE9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title"/>
          </p:nvPr>
        </p:nvSpPr>
        <p:spPr>
          <a:xfrm>
            <a:off x="445104" y="407418"/>
            <a:ext cx="8253792" cy="945377"/>
          </a:xfrm>
          <a:prstGeom prst="round2SameRect">
            <a:avLst/>
          </a:prstGeom>
          <a:solidFill>
            <a:srgbClr val="019486"/>
          </a:solidFill>
        </p:spPr>
        <p:txBody>
          <a:bodyPr/>
          <a:lstStyle/>
          <a:p>
            <a:r>
              <a:rPr lang="en-GB" sz="3600" dirty="0">
                <a:solidFill>
                  <a:schemeClr val="bg1"/>
                </a:solidFill>
                <a:latin typeface="+mn-lt"/>
              </a:rPr>
              <a:t>What is the Rule?</a:t>
            </a:r>
          </a:p>
        </p:txBody>
      </p:sp>
      <p:sp>
        <p:nvSpPr>
          <p:cNvPr id="5" name="Rectangle 4"/>
          <p:cNvSpPr/>
          <p:nvPr/>
        </p:nvSpPr>
        <p:spPr>
          <a:xfrm>
            <a:off x="2276021" y="1710369"/>
            <a:ext cx="4857042" cy="276999"/>
          </a:xfrm>
          <a:prstGeom prst="rect">
            <a:avLst/>
          </a:prstGeom>
        </p:spPr>
        <p:txBody>
          <a:bodyPr wrap="square" lIns="0" tIns="0" rIns="0" bIns="0">
            <a:spAutoFit/>
          </a:bodyPr>
          <a:lstStyle/>
          <a:p>
            <a:r>
              <a:rPr lang="en-GB" dirty="0"/>
              <a:t>Talk with a partner to decide which rule to use.</a:t>
            </a:r>
            <a:endParaRPr lang="en-GB" sz="2000" dirty="0"/>
          </a:p>
        </p:txBody>
      </p:sp>
      <p:sp>
        <p:nvSpPr>
          <p:cNvPr id="8" name="Rectangle 7">
            <a:extLst>
              <a:ext uri="{FF2B5EF4-FFF2-40B4-BE49-F238E27FC236}">
                <a16:creationId xmlns:a16="http://schemas.microsoft.com/office/drawing/2014/main" id="{3E590842-65A8-2A4C-87CC-D7209984B45A}"/>
              </a:ext>
            </a:extLst>
          </p:cNvPr>
          <p:cNvSpPr/>
          <p:nvPr/>
        </p:nvSpPr>
        <p:spPr>
          <a:xfrm>
            <a:off x="426789" y="2611391"/>
            <a:ext cx="8253790" cy="307777"/>
          </a:xfrm>
          <a:prstGeom prst="rect">
            <a:avLst/>
          </a:prstGeom>
        </p:spPr>
        <p:txBody>
          <a:bodyPr wrap="square" lIns="0" tIns="0" rIns="0" bIns="0">
            <a:spAutoFit/>
          </a:bodyPr>
          <a:lstStyle/>
          <a:p>
            <a:pPr algn="ctr"/>
            <a:r>
              <a:rPr lang="en-GB" sz="2000" dirty="0"/>
              <a:t>list</a:t>
            </a:r>
          </a:p>
        </p:txBody>
      </p:sp>
      <p:grpSp>
        <p:nvGrpSpPr>
          <p:cNvPr id="2" name="add -ed">
            <a:extLst>
              <a:ext uri="{FF2B5EF4-FFF2-40B4-BE49-F238E27FC236}">
                <a16:creationId xmlns:a16="http://schemas.microsoft.com/office/drawing/2014/main" id="{BC58C4F6-2E8B-0E49-9AB7-3CBBFCB37AE6}"/>
              </a:ext>
            </a:extLst>
          </p:cNvPr>
          <p:cNvGrpSpPr/>
          <p:nvPr/>
        </p:nvGrpSpPr>
        <p:grpSpPr>
          <a:xfrm>
            <a:off x="742951" y="4364645"/>
            <a:ext cx="1855524" cy="1228963"/>
            <a:chOff x="5925997" y="4206636"/>
            <a:chExt cx="1855524" cy="1228963"/>
          </a:xfrm>
        </p:grpSpPr>
        <p:sp>
          <p:nvSpPr>
            <p:cNvPr id="9" name="Rounded Rectangle 8">
              <a:extLst>
                <a:ext uri="{FF2B5EF4-FFF2-40B4-BE49-F238E27FC236}">
                  <a16:creationId xmlns:a16="http://schemas.microsoft.com/office/drawing/2014/main" id="{E01ABA66-D76E-524A-A795-5D215F09D2EB}"/>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837318-781F-1B4A-8A2A-1E295E96A3DF}"/>
                </a:ext>
              </a:extLst>
            </p:cNvPr>
            <p:cNvSpPr/>
            <p:nvPr/>
          </p:nvSpPr>
          <p:spPr>
            <a:xfrm>
              <a:off x="5950605" y="4688464"/>
              <a:ext cx="1830916" cy="276999"/>
            </a:xfrm>
            <a:prstGeom prst="rect">
              <a:avLst/>
            </a:prstGeom>
          </p:spPr>
          <p:txBody>
            <a:bodyPr wrap="square" lIns="0" tIns="0" rIns="0" bIns="0">
              <a:spAutoFit/>
            </a:bodyPr>
            <a:lstStyle/>
            <a:p>
              <a:pPr algn="ctr"/>
              <a:r>
                <a:rPr lang="en-GB" dirty="0"/>
                <a:t>add ‘-ed’</a:t>
              </a:r>
              <a:endParaRPr lang="en-GB" sz="2000" dirty="0"/>
            </a:p>
          </p:txBody>
        </p:sp>
      </p:grpSp>
      <p:grpSp>
        <p:nvGrpSpPr>
          <p:cNvPr id="12" name="double consonant -ed">
            <a:extLst>
              <a:ext uri="{FF2B5EF4-FFF2-40B4-BE49-F238E27FC236}">
                <a16:creationId xmlns:a16="http://schemas.microsoft.com/office/drawing/2014/main" id="{C5290CAE-89C2-EB41-A723-E2AA7FEAC41F}"/>
              </a:ext>
            </a:extLst>
          </p:cNvPr>
          <p:cNvGrpSpPr/>
          <p:nvPr/>
        </p:nvGrpSpPr>
        <p:grpSpPr>
          <a:xfrm>
            <a:off x="2686050" y="4364645"/>
            <a:ext cx="1830916" cy="1228963"/>
            <a:chOff x="5925996" y="4206636"/>
            <a:chExt cx="1830916" cy="1228963"/>
          </a:xfrm>
        </p:grpSpPr>
        <p:sp>
          <p:nvSpPr>
            <p:cNvPr id="13" name="Rounded Rectangle 12">
              <a:extLst>
                <a:ext uri="{FF2B5EF4-FFF2-40B4-BE49-F238E27FC236}">
                  <a16:creationId xmlns:a16="http://schemas.microsoft.com/office/drawing/2014/main" id="{F2FCE2FC-FC2D-2B43-A39B-920AF7D1B096}"/>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874FF6-948C-614A-A03F-BC6EE394E2AC}"/>
                </a:ext>
              </a:extLst>
            </p:cNvPr>
            <p:cNvSpPr/>
            <p:nvPr/>
          </p:nvSpPr>
          <p:spPr>
            <a:xfrm>
              <a:off x="5925996" y="4439153"/>
              <a:ext cx="1830916" cy="830997"/>
            </a:xfrm>
            <a:prstGeom prst="rect">
              <a:avLst/>
            </a:prstGeom>
          </p:spPr>
          <p:txBody>
            <a:bodyPr wrap="square" lIns="0" tIns="0" rIns="0" bIns="0">
              <a:spAutoFit/>
            </a:bodyPr>
            <a:lstStyle/>
            <a:p>
              <a:pPr algn="ctr"/>
              <a:r>
                <a:rPr lang="en-GB" dirty="0"/>
                <a:t>double the consonant and add ‘-ed’</a:t>
              </a:r>
              <a:endParaRPr lang="en-GB" sz="2000" dirty="0"/>
            </a:p>
          </p:txBody>
        </p:sp>
      </p:grpSp>
      <p:grpSp>
        <p:nvGrpSpPr>
          <p:cNvPr id="15" name="drop y ">
            <a:extLst>
              <a:ext uri="{FF2B5EF4-FFF2-40B4-BE49-F238E27FC236}">
                <a16:creationId xmlns:a16="http://schemas.microsoft.com/office/drawing/2014/main" id="{D9247DF7-1D49-6E4D-B30F-C9A054F28B4E}"/>
              </a:ext>
            </a:extLst>
          </p:cNvPr>
          <p:cNvGrpSpPr/>
          <p:nvPr/>
        </p:nvGrpSpPr>
        <p:grpSpPr>
          <a:xfrm>
            <a:off x="4629151" y="4376335"/>
            <a:ext cx="1830916" cy="1228963"/>
            <a:chOff x="5925996" y="4206636"/>
            <a:chExt cx="1830916" cy="1228963"/>
          </a:xfrm>
        </p:grpSpPr>
        <p:sp>
          <p:nvSpPr>
            <p:cNvPr id="16" name="Rounded Rectangle 15">
              <a:extLst>
                <a:ext uri="{FF2B5EF4-FFF2-40B4-BE49-F238E27FC236}">
                  <a16:creationId xmlns:a16="http://schemas.microsoft.com/office/drawing/2014/main" id="{B6DDBD49-B59F-6D4E-A7E2-5F017E5A6A53}"/>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9A6E3A-CCB9-554A-A707-3445AF437AF2}"/>
                </a:ext>
              </a:extLst>
            </p:cNvPr>
            <p:cNvSpPr/>
            <p:nvPr/>
          </p:nvSpPr>
          <p:spPr>
            <a:xfrm>
              <a:off x="5925996" y="4439153"/>
              <a:ext cx="1830916" cy="830997"/>
            </a:xfrm>
            <a:prstGeom prst="rect">
              <a:avLst/>
            </a:prstGeom>
          </p:spPr>
          <p:txBody>
            <a:bodyPr wrap="square" lIns="0" tIns="0" rIns="0" bIns="0">
              <a:spAutoFit/>
            </a:bodyPr>
            <a:lstStyle/>
            <a:p>
              <a:pPr algn="ctr"/>
              <a:r>
                <a:rPr lang="en-GB" dirty="0"/>
                <a:t>drop the ‘y’ and add ‘</a:t>
              </a:r>
              <a:r>
                <a:rPr lang="en-GB" dirty="0" err="1"/>
                <a:t>i</a:t>
              </a:r>
              <a:r>
                <a:rPr lang="en-GB" dirty="0"/>
                <a:t>’ before adding ‘-ed’</a:t>
              </a:r>
              <a:endParaRPr lang="en-GB" sz="2000" dirty="0"/>
            </a:p>
          </p:txBody>
        </p:sp>
      </p:grpSp>
      <p:grpSp>
        <p:nvGrpSpPr>
          <p:cNvPr id="18" name="add d">
            <a:extLst>
              <a:ext uri="{FF2B5EF4-FFF2-40B4-BE49-F238E27FC236}">
                <a16:creationId xmlns:a16="http://schemas.microsoft.com/office/drawing/2014/main" id="{91CD20FF-F670-854A-9F83-5BB6664A1A63}"/>
              </a:ext>
            </a:extLst>
          </p:cNvPr>
          <p:cNvGrpSpPr/>
          <p:nvPr/>
        </p:nvGrpSpPr>
        <p:grpSpPr>
          <a:xfrm>
            <a:off x="6555183" y="4364644"/>
            <a:ext cx="1847985" cy="1228963"/>
            <a:chOff x="5908927" y="4206636"/>
            <a:chExt cx="1847985" cy="1228963"/>
          </a:xfrm>
        </p:grpSpPr>
        <p:sp>
          <p:nvSpPr>
            <p:cNvPr id="19" name="Rounded Rectangle 18">
              <a:extLst>
                <a:ext uri="{FF2B5EF4-FFF2-40B4-BE49-F238E27FC236}">
                  <a16:creationId xmlns:a16="http://schemas.microsoft.com/office/drawing/2014/main" id="{B30E2EB7-C597-3D4F-B337-FF5E322D9520}"/>
                </a:ext>
              </a:extLst>
            </p:cNvPr>
            <p:cNvSpPr/>
            <p:nvPr/>
          </p:nvSpPr>
          <p:spPr>
            <a:xfrm rot="5400000">
              <a:off x="6226973" y="3905660"/>
              <a:ext cx="1228963" cy="1830915"/>
            </a:xfrm>
            <a:prstGeom prst="roundRect">
              <a:avLst/>
            </a:prstGeom>
            <a:solidFill>
              <a:srgbClr val="FABE96">
                <a:alpha val="63137"/>
              </a:srgbClr>
            </a:solidFill>
            <a:ln>
              <a:solidFill>
                <a:srgbClr val="F18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4DF0F4-21E2-AA42-B264-915FA81409B9}"/>
                </a:ext>
              </a:extLst>
            </p:cNvPr>
            <p:cNvSpPr/>
            <p:nvPr/>
          </p:nvSpPr>
          <p:spPr>
            <a:xfrm>
              <a:off x="5908927" y="4688465"/>
              <a:ext cx="1830916" cy="276999"/>
            </a:xfrm>
            <a:prstGeom prst="rect">
              <a:avLst/>
            </a:prstGeom>
          </p:spPr>
          <p:txBody>
            <a:bodyPr wrap="square" lIns="0" tIns="0" rIns="0" bIns="0">
              <a:spAutoFit/>
            </a:bodyPr>
            <a:lstStyle/>
            <a:p>
              <a:pPr algn="ctr"/>
              <a:r>
                <a:rPr lang="en-GB" dirty="0"/>
                <a:t>add ‘d’</a:t>
              </a:r>
              <a:endParaRPr lang="en-GB" sz="2000" dirty="0"/>
            </a:p>
          </p:txBody>
        </p:sp>
      </p:grpSp>
      <p:grpSp>
        <p:nvGrpSpPr>
          <p:cNvPr id="33" name="correct">
            <a:extLst>
              <a:ext uri="{FF2B5EF4-FFF2-40B4-BE49-F238E27FC236}">
                <a16:creationId xmlns:a16="http://schemas.microsoft.com/office/drawing/2014/main" id="{C66F5DD9-4B9E-4149-B584-7933B9680460}"/>
              </a:ext>
            </a:extLst>
          </p:cNvPr>
          <p:cNvGrpSpPr/>
          <p:nvPr/>
        </p:nvGrpSpPr>
        <p:grpSpPr>
          <a:xfrm>
            <a:off x="742950" y="3220027"/>
            <a:ext cx="3774015" cy="2373580"/>
            <a:chOff x="742950" y="3220027"/>
            <a:chExt cx="3774015" cy="2373580"/>
          </a:xfrm>
        </p:grpSpPr>
        <p:grpSp>
          <p:nvGrpSpPr>
            <p:cNvPr id="28" name="correct add -ed">
              <a:extLst>
                <a:ext uri="{FF2B5EF4-FFF2-40B4-BE49-F238E27FC236}">
                  <a16:creationId xmlns:a16="http://schemas.microsoft.com/office/drawing/2014/main" id="{DC2D7942-258B-DB4B-9D2B-9CD3541C90DA}"/>
                </a:ext>
              </a:extLst>
            </p:cNvPr>
            <p:cNvGrpSpPr/>
            <p:nvPr/>
          </p:nvGrpSpPr>
          <p:grpSpPr>
            <a:xfrm>
              <a:off x="742951" y="4364644"/>
              <a:ext cx="1855524" cy="1228963"/>
              <a:chOff x="5925997" y="4206636"/>
              <a:chExt cx="1855524" cy="1228963"/>
            </a:xfrm>
            <a:solidFill>
              <a:srgbClr val="CEE09C"/>
            </a:solidFill>
          </p:grpSpPr>
          <p:sp>
            <p:nvSpPr>
              <p:cNvPr id="29" name="Rounded Rectangle 28">
                <a:extLst>
                  <a:ext uri="{FF2B5EF4-FFF2-40B4-BE49-F238E27FC236}">
                    <a16:creationId xmlns:a16="http://schemas.microsoft.com/office/drawing/2014/main" id="{0418B2EF-457A-0C4F-B08E-8C2C62227E2F}"/>
                  </a:ext>
                </a:extLst>
              </p:cNvPr>
              <p:cNvSpPr/>
              <p:nvPr/>
            </p:nvSpPr>
            <p:spPr>
              <a:xfrm rot="5400000">
                <a:off x="6226973" y="3905660"/>
                <a:ext cx="1228963" cy="1830915"/>
              </a:xfrm>
              <a:prstGeom prst="roundRect">
                <a:avLst/>
              </a:prstGeom>
              <a:grp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8F41788-3230-0242-8600-EE2D0ADEEB56}"/>
                  </a:ext>
                </a:extLst>
              </p:cNvPr>
              <p:cNvSpPr/>
              <p:nvPr/>
            </p:nvSpPr>
            <p:spPr>
              <a:xfrm>
                <a:off x="5950605" y="4688464"/>
                <a:ext cx="1830916" cy="276999"/>
              </a:xfrm>
              <a:prstGeom prst="rect">
                <a:avLst/>
              </a:prstGeom>
              <a:noFill/>
            </p:spPr>
            <p:txBody>
              <a:bodyPr wrap="square" lIns="0" tIns="0" rIns="0" bIns="0">
                <a:spAutoFit/>
              </a:bodyPr>
              <a:lstStyle/>
              <a:p>
                <a:pPr algn="ctr"/>
                <a:r>
                  <a:rPr lang="en-GB" dirty="0"/>
                  <a:t>add ‘-ed’</a:t>
                </a:r>
                <a:endParaRPr lang="en-GB" sz="2000" dirty="0"/>
              </a:p>
            </p:txBody>
          </p:sp>
        </p:grpSp>
        <p:sp>
          <p:nvSpPr>
            <p:cNvPr id="23" name="Rounded Rectangle 22">
              <a:extLst>
                <a:ext uri="{FF2B5EF4-FFF2-40B4-BE49-F238E27FC236}">
                  <a16:creationId xmlns:a16="http://schemas.microsoft.com/office/drawing/2014/main" id="{72BF702A-B943-074A-81BD-64C4B2222697}"/>
                </a:ext>
              </a:extLst>
            </p:cNvPr>
            <p:cNvSpPr/>
            <p:nvPr/>
          </p:nvSpPr>
          <p:spPr>
            <a:xfrm rot="5400000">
              <a:off x="2214459" y="1761020"/>
              <a:ext cx="830997" cy="3774015"/>
            </a:xfrm>
            <a:prstGeom prst="roundRect">
              <a:avLst/>
            </a:prstGeom>
            <a:solidFill>
              <a:srgbClr val="22B7BC"/>
            </a:solid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Background pattern&#10;&#10;Description automatically generated">
              <a:extLst>
                <a:ext uri="{FF2B5EF4-FFF2-40B4-BE49-F238E27FC236}">
                  <a16:creationId xmlns:a16="http://schemas.microsoft.com/office/drawing/2014/main" id="{35412785-A049-7749-A164-A6D36C55D74D}"/>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r="4050" b="68487"/>
            <a:stretch/>
          </p:blipFill>
          <p:spPr>
            <a:xfrm>
              <a:off x="755650" y="3220027"/>
              <a:ext cx="3613941" cy="830997"/>
            </a:xfrm>
            <a:prstGeom prst="rect">
              <a:avLst/>
            </a:prstGeom>
          </p:spPr>
        </p:pic>
        <p:sp>
          <p:nvSpPr>
            <p:cNvPr id="24" name="Rectangle 23">
              <a:extLst>
                <a:ext uri="{FF2B5EF4-FFF2-40B4-BE49-F238E27FC236}">
                  <a16:creationId xmlns:a16="http://schemas.microsoft.com/office/drawing/2014/main" id="{7C6F73DE-7A87-6949-9707-98BBE168DB06}"/>
                </a:ext>
              </a:extLst>
            </p:cNvPr>
            <p:cNvSpPr/>
            <p:nvPr/>
          </p:nvSpPr>
          <p:spPr>
            <a:xfrm>
              <a:off x="965200" y="3471358"/>
              <a:ext cx="1633275" cy="369332"/>
            </a:xfrm>
            <a:prstGeom prst="rect">
              <a:avLst/>
            </a:prstGeom>
            <a:solidFill>
              <a:srgbClr val="22B7BC"/>
            </a:solidFill>
            <a:ln>
              <a:noFill/>
            </a:ln>
          </p:spPr>
          <p:txBody>
            <a:bodyPr wrap="square" lIns="0" tIns="0" rIns="0" bIns="0">
              <a:spAutoFit/>
            </a:bodyPr>
            <a:lstStyle/>
            <a:p>
              <a:r>
                <a:rPr lang="en-GB" sz="2400" b="1" dirty="0">
                  <a:solidFill>
                    <a:schemeClr val="bg1"/>
                  </a:solidFill>
                </a:rPr>
                <a:t> Well done!</a:t>
              </a:r>
              <a:endParaRPr lang="en-GB" sz="2800" b="1" dirty="0">
                <a:solidFill>
                  <a:schemeClr val="bg1"/>
                </a:solidFill>
              </a:endParaRPr>
            </a:p>
          </p:txBody>
        </p:sp>
      </p:grpSp>
      <p:grpSp>
        <p:nvGrpSpPr>
          <p:cNvPr id="11" name="try again 1">
            <a:extLst>
              <a:ext uri="{FF2B5EF4-FFF2-40B4-BE49-F238E27FC236}">
                <a16:creationId xmlns:a16="http://schemas.microsoft.com/office/drawing/2014/main" id="{87CFD32B-8B39-CA4B-8E8C-22BB00165095}"/>
              </a:ext>
            </a:extLst>
          </p:cNvPr>
          <p:cNvGrpSpPr/>
          <p:nvPr/>
        </p:nvGrpSpPr>
        <p:grpSpPr>
          <a:xfrm>
            <a:off x="2686049" y="4370788"/>
            <a:ext cx="1867635" cy="1228963"/>
            <a:chOff x="2686049" y="4370489"/>
            <a:chExt cx="1867635" cy="1228963"/>
          </a:xfrm>
        </p:grpSpPr>
        <p:sp>
          <p:nvSpPr>
            <p:cNvPr id="39" name="Rounded Rectangle 38">
              <a:extLst>
                <a:ext uri="{FF2B5EF4-FFF2-40B4-BE49-F238E27FC236}">
                  <a16:creationId xmlns:a16="http://schemas.microsoft.com/office/drawing/2014/main" id="{6850E633-BA5D-AE4E-A731-346D3DB1B893}"/>
                </a:ext>
              </a:extLst>
            </p:cNvPr>
            <p:cNvSpPr/>
            <p:nvPr/>
          </p:nvSpPr>
          <p:spPr>
            <a:xfrm rot="5400000">
              <a:off x="2987025" y="40695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214FDD1-A2F8-4A40-8580-2374F3BBE544}"/>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55" name="arrow 1">
            <a:extLst>
              <a:ext uri="{FF2B5EF4-FFF2-40B4-BE49-F238E27FC236}">
                <a16:creationId xmlns:a16="http://schemas.microsoft.com/office/drawing/2014/main" id="{713E4E2D-3959-364B-914D-6FE8898925DC}"/>
              </a:ext>
            </a:extLst>
          </p:cNvPr>
          <p:cNvSpPr/>
          <p:nvPr/>
        </p:nvSpPr>
        <p:spPr>
          <a:xfrm>
            <a:off x="3263596" y="5051503"/>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try again 2">
            <a:extLst>
              <a:ext uri="{FF2B5EF4-FFF2-40B4-BE49-F238E27FC236}">
                <a16:creationId xmlns:a16="http://schemas.microsoft.com/office/drawing/2014/main" id="{E7CAC1EB-2EC9-DF4E-B82F-DBFF1696900D}"/>
              </a:ext>
            </a:extLst>
          </p:cNvPr>
          <p:cNvGrpSpPr/>
          <p:nvPr/>
        </p:nvGrpSpPr>
        <p:grpSpPr>
          <a:xfrm>
            <a:off x="4631455" y="4376335"/>
            <a:ext cx="1867635" cy="1228963"/>
            <a:chOff x="2686049" y="4370489"/>
            <a:chExt cx="1867635" cy="1228963"/>
          </a:xfrm>
        </p:grpSpPr>
        <p:sp>
          <p:nvSpPr>
            <p:cNvPr id="59" name="Rounded Rectangle 58">
              <a:extLst>
                <a:ext uri="{FF2B5EF4-FFF2-40B4-BE49-F238E27FC236}">
                  <a16:creationId xmlns:a16="http://schemas.microsoft.com/office/drawing/2014/main" id="{8C7F1A69-CB68-E842-B6E2-0DE822F1AB87}"/>
                </a:ext>
              </a:extLst>
            </p:cNvPr>
            <p:cNvSpPr/>
            <p:nvPr/>
          </p:nvSpPr>
          <p:spPr>
            <a:xfrm rot="5400000">
              <a:off x="2987025" y="40695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A79609A4-50D0-9A48-BF4C-2F2F1AE3FB3E}"/>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61" name="arrow 2">
            <a:extLst>
              <a:ext uri="{FF2B5EF4-FFF2-40B4-BE49-F238E27FC236}">
                <a16:creationId xmlns:a16="http://schemas.microsoft.com/office/drawing/2014/main" id="{033AFC10-548D-C049-9EFB-7CA7452CC93C}"/>
              </a:ext>
            </a:extLst>
          </p:cNvPr>
          <p:cNvSpPr/>
          <p:nvPr/>
        </p:nvSpPr>
        <p:spPr>
          <a:xfrm>
            <a:off x="5209002" y="5057050"/>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try again 3">
            <a:extLst>
              <a:ext uri="{FF2B5EF4-FFF2-40B4-BE49-F238E27FC236}">
                <a16:creationId xmlns:a16="http://schemas.microsoft.com/office/drawing/2014/main" id="{C3ED04D1-EC76-1545-BC6B-1FAE4EF3E16B}"/>
              </a:ext>
            </a:extLst>
          </p:cNvPr>
          <p:cNvGrpSpPr/>
          <p:nvPr/>
        </p:nvGrpSpPr>
        <p:grpSpPr>
          <a:xfrm>
            <a:off x="6569950" y="4364460"/>
            <a:ext cx="1867635" cy="1228963"/>
            <a:chOff x="2686049" y="4417989"/>
            <a:chExt cx="1867635" cy="1228963"/>
          </a:xfrm>
        </p:grpSpPr>
        <p:sp>
          <p:nvSpPr>
            <p:cNvPr id="63" name="Rounded Rectangle 62">
              <a:extLst>
                <a:ext uri="{FF2B5EF4-FFF2-40B4-BE49-F238E27FC236}">
                  <a16:creationId xmlns:a16="http://schemas.microsoft.com/office/drawing/2014/main" id="{4A19EA58-02BB-054C-BC19-18A6140E4361}"/>
                </a:ext>
              </a:extLst>
            </p:cNvPr>
            <p:cNvSpPr/>
            <p:nvPr/>
          </p:nvSpPr>
          <p:spPr>
            <a:xfrm rot="5400000">
              <a:off x="2987025" y="4117013"/>
              <a:ext cx="1228963" cy="1830915"/>
            </a:xfrm>
            <a:prstGeom prst="roundRect">
              <a:avLst/>
            </a:prstGeom>
            <a:solidFill>
              <a:srgbClr val="EDBCD9"/>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0AD08F87-D7F1-0B43-BBF7-D06DA255C66E}"/>
                </a:ext>
              </a:extLst>
            </p:cNvPr>
            <p:cNvSpPr/>
            <p:nvPr/>
          </p:nvSpPr>
          <p:spPr>
            <a:xfrm>
              <a:off x="2722768" y="4621405"/>
              <a:ext cx="1830916" cy="276999"/>
            </a:xfrm>
            <a:prstGeom prst="rect">
              <a:avLst/>
            </a:prstGeom>
            <a:noFill/>
          </p:spPr>
          <p:txBody>
            <a:bodyPr wrap="square" lIns="0" tIns="0" rIns="0" bIns="0">
              <a:spAutoFit/>
            </a:bodyPr>
            <a:lstStyle/>
            <a:p>
              <a:pPr algn="ctr"/>
              <a:r>
                <a:rPr lang="en-GB" dirty="0"/>
                <a:t>Try again!</a:t>
              </a:r>
              <a:endParaRPr lang="en-GB" sz="2000" dirty="0"/>
            </a:p>
          </p:txBody>
        </p:sp>
      </p:grpSp>
      <p:sp>
        <p:nvSpPr>
          <p:cNvPr id="65" name="arrow 3">
            <a:extLst>
              <a:ext uri="{FF2B5EF4-FFF2-40B4-BE49-F238E27FC236}">
                <a16:creationId xmlns:a16="http://schemas.microsoft.com/office/drawing/2014/main" id="{AB18B6E8-4564-2947-AD99-997192227AF5}"/>
              </a:ext>
            </a:extLst>
          </p:cNvPr>
          <p:cNvSpPr/>
          <p:nvPr/>
        </p:nvSpPr>
        <p:spPr>
          <a:xfrm>
            <a:off x="7147497" y="4997675"/>
            <a:ext cx="654423" cy="389603"/>
          </a:xfrm>
          <a:prstGeom prst="leftArrow">
            <a:avLst/>
          </a:prstGeom>
          <a:solidFill>
            <a:schemeClr val="bg1"/>
          </a:solidFill>
          <a:ln>
            <a:solidFill>
              <a:srgbClr val="CC4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a:hlinkClick r:id="rId3" action="ppaction://hlinksldjump"/>
            <a:extLst>
              <a:ext uri="{FF2B5EF4-FFF2-40B4-BE49-F238E27FC236}">
                <a16:creationId xmlns:a16="http://schemas.microsoft.com/office/drawing/2014/main" id="{353EC612-E174-AC4E-93A8-57D22427E71F}"/>
              </a:ext>
            </a:extLst>
          </p:cNvPr>
          <p:cNvSpPr/>
          <p:nvPr/>
        </p:nvSpPr>
        <p:spPr>
          <a:xfrm>
            <a:off x="3651248" y="3506813"/>
            <a:ext cx="622300" cy="369332"/>
          </a:xfrm>
          <a:prstGeom prst="rightArrow">
            <a:avLst/>
          </a:prstGeom>
          <a:solidFill>
            <a:schemeClr val="bg1"/>
          </a:solidFill>
          <a:ln>
            <a:solidFill>
              <a:srgbClr val="0194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8128F85-1D3C-6849-A33E-E4307C316A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73853" y="2230837"/>
            <a:ext cx="746940" cy="1001691"/>
          </a:xfrm>
          <a:prstGeom prst="rect">
            <a:avLst/>
          </a:prstGeom>
        </p:spPr>
      </p:pic>
    </p:spTree>
    <p:extLst>
      <p:ext uri="{BB962C8B-B14F-4D97-AF65-F5344CB8AC3E}">
        <p14:creationId xmlns:p14="http://schemas.microsoft.com/office/powerpoint/2010/main" val="422629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18"/>
                                        </p:tgtEl>
                                        <p:attrNameLst>
                                          <p:attrName>r</p:attrName>
                                        </p:attrNameLst>
                                      </p:cBhvr>
                                    </p:animRot>
                                    <p:animRot by="-240000">
                                      <p:cBhvr>
                                        <p:cTn id="41" dur="200" fill="hold">
                                          <p:stCondLst>
                                            <p:cond delay="200"/>
                                          </p:stCondLst>
                                        </p:cTn>
                                        <p:tgtEl>
                                          <p:spTgt spid="18"/>
                                        </p:tgtEl>
                                        <p:attrNameLst>
                                          <p:attrName>r</p:attrName>
                                        </p:attrNameLst>
                                      </p:cBhvr>
                                    </p:animRot>
                                    <p:animRot by="240000">
                                      <p:cBhvr>
                                        <p:cTn id="42" dur="200" fill="hold">
                                          <p:stCondLst>
                                            <p:cond delay="400"/>
                                          </p:stCondLst>
                                        </p:cTn>
                                        <p:tgtEl>
                                          <p:spTgt spid="18"/>
                                        </p:tgtEl>
                                        <p:attrNameLst>
                                          <p:attrName>r</p:attrName>
                                        </p:attrNameLst>
                                      </p:cBhvr>
                                    </p:animRot>
                                    <p:animRot by="-240000">
                                      <p:cBhvr>
                                        <p:cTn id="43" dur="200" fill="hold">
                                          <p:stCondLst>
                                            <p:cond delay="600"/>
                                          </p:stCondLst>
                                        </p:cTn>
                                        <p:tgtEl>
                                          <p:spTgt spid="18"/>
                                        </p:tgtEl>
                                        <p:attrNameLst>
                                          <p:attrName>r</p:attrName>
                                        </p:attrNameLst>
                                      </p:cBhvr>
                                    </p:animRot>
                                    <p:animRot by="120000">
                                      <p:cBhvr>
                                        <p:cTn id="4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childTnLst>
                          </p:cTn>
                        </p:par>
                      </p:childTnLst>
                    </p:cTn>
                  </p:par>
                </p:childTnLst>
              </p:cTn>
              <p:nextCondLst>
                <p:cond evt="onClick" delay="0">
                  <p:tgtEl>
                    <p:spTgt spid="2"/>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fade">
                                      <p:cBhvr>
                                        <p:cTn id="71" dur="500"/>
                                        <p:tgtEl>
                                          <p:spTgt spid="61"/>
                                        </p:tgtEl>
                                      </p:cBhvr>
                                    </p:animEffect>
                                  </p:childTnLst>
                                </p:cTn>
                              </p:par>
                            </p:childTnLst>
                          </p:cTn>
                        </p:par>
                      </p:childTnLst>
                    </p:cTn>
                  </p:par>
                </p:childTnLst>
              </p:cTn>
              <p:nextCondLst>
                <p:cond evt="onClick" delay="0">
                  <p:tgtEl>
                    <p:spTgt spid="15"/>
                  </p:tgtEl>
                </p:cond>
              </p:nextCondLst>
            </p:seq>
            <p:seq concurrent="1" nextAc="seek">
              <p:cTn id="72" restart="whenNotActive" fill="hold" evtFilter="cancelBubble" nodeType="interactiveSeq">
                <p:stCondLst>
                  <p:cond evt="onClick" delay="0">
                    <p:tgtEl>
                      <p:spTgt spid="61"/>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58"/>
                                        </p:tgtEl>
                                      </p:cBhvr>
                                    </p:animEffect>
                                    <p:set>
                                      <p:cBhvr>
                                        <p:cTn id="77" dur="1" fill="hold">
                                          <p:stCondLst>
                                            <p:cond delay="499"/>
                                          </p:stCondLst>
                                        </p:cTn>
                                        <p:tgtEl>
                                          <p:spTgt spid="5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61"/>
                                        </p:tgtEl>
                                      </p:cBhvr>
                                    </p:animEffect>
                                    <p:set>
                                      <p:cBhvr>
                                        <p:cTn id="80"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1" restart="whenNotActive" fill="hold" evtFilter="cancelBubble" nodeType="interactiveSeq">
                <p:stCondLst>
                  <p:cond evt="onClick" delay="0">
                    <p:tgtEl>
                      <p:spTgt spid="55"/>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55"/>
                                        </p:tgtEl>
                                      </p:cBhvr>
                                    </p:animEffect>
                                    <p:set>
                                      <p:cBhvr>
                                        <p:cTn id="8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0" restart="whenNotActive" fill="hold" evtFilter="cancelBubble" nodeType="interactiveSeq">
                <p:stCondLst>
                  <p:cond evt="onClick" delay="0">
                    <p:tgtEl>
                      <p:spTgt spid="18"/>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fade">
                                      <p:cBhvr>
                                        <p:cTn id="95" dur="500"/>
                                        <p:tgtEl>
                                          <p:spTgt spid="6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5"/>
                                        </p:tgtEl>
                                        <p:attrNameLst>
                                          <p:attrName>style.visibility</p:attrName>
                                        </p:attrNameLst>
                                      </p:cBhvr>
                                      <p:to>
                                        <p:strVal val="visible"/>
                                      </p:to>
                                    </p:set>
                                    <p:animEffect transition="in" filter="fade">
                                      <p:cBhvr>
                                        <p:cTn id="98" dur="500"/>
                                        <p:tgtEl>
                                          <p:spTgt spid="65"/>
                                        </p:tgtEl>
                                      </p:cBhvr>
                                    </p:animEffect>
                                  </p:child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65"/>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62"/>
                                        </p:tgtEl>
                                      </p:cBhvr>
                                    </p:animEffect>
                                    <p:set>
                                      <p:cBhvr>
                                        <p:cTn id="104" dur="1" fill="hold">
                                          <p:stCondLst>
                                            <p:cond delay="499"/>
                                          </p:stCondLst>
                                        </p:cTn>
                                        <p:tgtEl>
                                          <p:spTgt spid="62"/>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4" grpId="0" animBg="1"/>
      <p:bldP spid="55" grpId="0" animBg="1"/>
      <p:bldP spid="55" grpId="1" animBg="1"/>
      <p:bldP spid="61" grpId="0" animBg="1"/>
      <p:bldP spid="61" grpId="1" animBg="1"/>
      <p:bldP spid="65" grpId="0" animBg="1"/>
      <p:bldP spid="65" grpId="1" animBg="1"/>
      <p:bldP spid="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A614E794-34C4-1245-92D2-F4CF77FD7257}"/>
              </a:ext>
            </a:extLst>
          </p:cNvPr>
          <p:cNvSpPr/>
          <p:nvPr/>
        </p:nvSpPr>
        <p:spPr>
          <a:xfrm rot="5400000">
            <a:off x="4341534" y="-2277902"/>
            <a:ext cx="460932" cy="8253793"/>
          </a:xfrm>
          <a:prstGeom prst="rect">
            <a:avLst/>
          </a:prstGeom>
          <a:solidFill>
            <a:srgbClr val="FABE9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title"/>
          </p:nvPr>
        </p:nvSpPr>
        <p:spPr>
          <a:xfrm>
            <a:off x="445104" y="407418"/>
            <a:ext cx="8253792" cy="945377"/>
          </a:xfrm>
          <a:prstGeom prst="round2SameRect">
            <a:avLst/>
          </a:prstGeom>
          <a:solidFill>
            <a:srgbClr val="019486"/>
          </a:solidFill>
        </p:spPr>
        <p:txBody>
          <a:bodyPr/>
          <a:lstStyle/>
          <a:p>
            <a:r>
              <a:rPr lang="en-GB" sz="3600" dirty="0">
                <a:solidFill>
                  <a:schemeClr val="bg1"/>
                </a:solidFill>
                <a:latin typeface="+mn-lt"/>
              </a:rPr>
              <a:t>Click on a word to check</a:t>
            </a:r>
          </a:p>
        </p:txBody>
      </p:sp>
      <p:sp>
        <p:nvSpPr>
          <p:cNvPr id="5" name="Rectangle 4"/>
          <p:cNvSpPr/>
          <p:nvPr/>
        </p:nvSpPr>
        <p:spPr>
          <a:xfrm>
            <a:off x="755650" y="1710369"/>
            <a:ext cx="6377413" cy="276999"/>
          </a:xfrm>
          <a:prstGeom prst="rect">
            <a:avLst/>
          </a:prstGeom>
        </p:spPr>
        <p:txBody>
          <a:bodyPr wrap="square" lIns="0" tIns="0" rIns="0" bIns="0">
            <a:spAutoFit/>
          </a:bodyPr>
          <a:lstStyle/>
          <a:p>
            <a:r>
              <a:rPr lang="en-GB" dirty="0"/>
              <a:t>Sort these words into the grid below:</a:t>
            </a:r>
            <a:endParaRPr lang="en-GB" sz="2000" dirty="0"/>
          </a:p>
        </p:txBody>
      </p:sp>
      <p:graphicFrame>
        <p:nvGraphicFramePr>
          <p:cNvPr id="43" name="Table 42">
            <a:extLst>
              <a:ext uri="{FF2B5EF4-FFF2-40B4-BE49-F238E27FC236}">
                <a16:creationId xmlns:a16="http://schemas.microsoft.com/office/drawing/2014/main" id="{DF1520D2-D34C-A24B-A956-3834C64A9362}"/>
              </a:ext>
            </a:extLst>
          </p:cNvPr>
          <p:cNvGraphicFramePr>
            <a:graphicFrameLocks noGrp="1"/>
          </p:cNvGraphicFramePr>
          <p:nvPr>
            <p:extLst>
              <p:ext uri="{D42A27DB-BD31-4B8C-83A1-F6EECF244321}">
                <p14:modId xmlns:p14="http://schemas.microsoft.com/office/powerpoint/2010/main" val="3267244086"/>
              </p:ext>
            </p:extLst>
          </p:nvPr>
        </p:nvGraphicFramePr>
        <p:xfrm>
          <a:off x="755651" y="3360498"/>
          <a:ext cx="7632700" cy="2812744"/>
        </p:xfrm>
        <a:graphic>
          <a:graphicData uri="http://schemas.openxmlformats.org/drawingml/2006/table">
            <a:tbl>
              <a:tblPr firstRow="1" bandRow="1">
                <a:tableStyleId>{5C22544A-7EE6-4342-B048-85BDC9FD1C3A}</a:tableStyleId>
              </a:tblPr>
              <a:tblGrid>
                <a:gridCol w="1908175">
                  <a:extLst>
                    <a:ext uri="{9D8B030D-6E8A-4147-A177-3AD203B41FA5}">
                      <a16:colId xmlns:a16="http://schemas.microsoft.com/office/drawing/2014/main" val="3864790359"/>
                    </a:ext>
                  </a:extLst>
                </a:gridCol>
                <a:gridCol w="1908175">
                  <a:extLst>
                    <a:ext uri="{9D8B030D-6E8A-4147-A177-3AD203B41FA5}">
                      <a16:colId xmlns:a16="http://schemas.microsoft.com/office/drawing/2014/main" val="486472707"/>
                    </a:ext>
                  </a:extLst>
                </a:gridCol>
                <a:gridCol w="1908175">
                  <a:extLst>
                    <a:ext uri="{9D8B030D-6E8A-4147-A177-3AD203B41FA5}">
                      <a16:colId xmlns:a16="http://schemas.microsoft.com/office/drawing/2014/main" val="57687969"/>
                    </a:ext>
                  </a:extLst>
                </a:gridCol>
                <a:gridCol w="1908175">
                  <a:extLst>
                    <a:ext uri="{9D8B030D-6E8A-4147-A177-3AD203B41FA5}">
                      <a16:colId xmlns:a16="http://schemas.microsoft.com/office/drawing/2014/main" val="225859943"/>
                    </a:ext>
                  </a:extLst>
                </a:gridCol>
              </a:tblGrid>
              <a:tr h="640059">
                <a:tc>
                  <a:txBody>
                    <a:bodyPr/>
                    <a:lstStyle/>
                    <a:p>
                      <a:pPr algn="ctr"/>
                      <a:r>
                        <a:rPr lang="en-GB" sz="1800" b="1" i="0" u="none" strike="noStrike" kern="1200" dirty="0">
                          <a:solidFill>
                            <a:schemeClr val="tx1"/>
                          </a:solidFill>
                          <a:effectLst/>
                          <a:latin typeface="+mn-lt"/>
                          <a:ea typeface="+mn-ea"/>
                          <a:cs typeface="+mn-cs"/>
                        </a:rPr>
                        <a:t>add ‘-ed’</a:t>
                      </a:r>
                      <a:endParaRPr lang="en-GB" sz="1800" b="1" dirty="0">
                        <a:solidFill>
                          <a:schemeClr val="tx1"/>
                        </a:solidFill>
                      </a:endParaRPr>
                    </a:p>
                  </a:txBody>
                  <a:tcPr marL="91438" marR="91438"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C4BF">
                        <a:alpha val="67843"/>
                      </a:srgbClr>
                    </a:solidFill>
                  </a:tcPr>
                </a:tc>
                <a:tc>
                  <a:txBody>
                    <a:bodyPr/>
                    <a:lstStyle/>
                    <a:p>
                      <a:pPr algn="ctr"/>
                      <a:r>
                        <a:rPr lang="en-GB" sz="1800" b="1" i="0" u="none" strike="noStrike" kern="1200" dirty="0">
                          <a:solidFill>
                            <a:schemeClr val="tx1"/>
                          </a:solidFill>
                          <a:effectLst/>
                          <a:latin typeface="+mn-lt"/>
                          <a:ea typeface="+mn-ea"/>
                          <a:cs typeface="+mn-cs"/>
                        </a:rPr>
                        <a:t>double the consonant and add ‘-ed’</a:t>
                      </a:r>
                      <a:endParaRPr lang="en-GB" sz="1800" b="1" dirty="0">
                        <a:solidFill>
                          <a:schemeClr val="tx1"/>
                        </a:solidFill>
                      </a:endParaRPr>
                    </a:p>
                  </a:txBody>
                  <a:tcPr marL="91438" marR="91438"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A">
                        <a:alpha val="67843"/>
                      </a:srgbClr>
                    </a:solidFill>
                  </a:tcPr>
                </a:tc>
                <a:tc>
                  <a:txBody>
                    <a:bodyPr/>
                    <a:lstStyle/>
                    <a:p>
                      <a:pPr algn="ctr"/>
                      <a:r>
                        <a:rPr lang="en-GB" sz="1800" b="1" i="0" u="none" strike="noStrike" kern="1200" dirty="0">
                          <a:solidFill>
                            <a:schemeClr val="tx1"/>
                          </a:solidFill>
                          <a:effectLst/>
                          <a:latin typeface="+mn-lt"/>
                          <a:ea typeface="+mn-ea"/>
                          <a:cs typeface="+mn-cs"/>
                        </a:rPr>
                        <a:t>drop the ‘y’ and add ‘</a:t>
                      </a:r>
                      <a:r>
                        <a:rPr lang="en-GB" sz="1800" b="1" i="0" u="none" strike="noStrike" kern="1200" dirty="0" err="1">
                          <a:solidFill>
                            <a:schemeClr val="tx1"/>
                          </a:solidFill>
                          <a:effectLst/>
                          <a:latin typeface="+mn-lt"/>
                          <a:ea typeface="+mn-ea"/>
                          <a:cs typeface="+mn-cs"/>
                        </a:rPr>
                        <a:t>i</a:t>
                      </a:r>
                      <a:r>
                        <a:rPr lang="en-GB" sz="1800" b="1" i="0" u="none" strike="noStrike" kern="1200" dirty="0">
                          <a:solidFill>
                            <a:schemeClr val="tx1"/>
                          </a:solidFill>
                          <a:effectLst/>
                          <a:latin typeface="+mn-lt"/>
                          <a:ea typeface="+mn-ea"/>
                          <a:cs typeface="+mn-cs"/>
                        </a:rPr>
                        <a:t>’ before adding ‘-ed’</a:t>
                      </a:r>
                      <a:endParaRPr lang="en-GB" sz="1800" b="1" dirty="0">
                        <a:solidFill>
                          <a:schemeClr val="tx1"/>
                        </a:solidFill>
                      </a:endParaRPr>
                    </a:p>
                  </a:txBody>
                  <a:tcPr marL="91438" marR="91438"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GB" sz="1800" b="1" i="0" u="none" strike="noStrike" kern="1200" dirty="0">
                          <a:solidFill>
                            <a:schemeClr val="tx1"/>
                          </a:solidFill>
                          <a:effectLst/>
                          <a:latin typeface="+mn-lt"/>
                          <a:ea typeface="+mn-ea"/>
                          <a:cs typeface="+mn-cs"/>
                        </a:rPr>
                        <a:t>add ‘d’</a:t>
                      </a:r>
                      <a:endParaRPr lang="en-GB" sz="1800" b="1" dirty="0">
                        <a:solidFill>
                          <a:schemeClr val="tx1"/>
                        </a:solidFill>
                      </a:endParaRPr>
                    </a:p>
                  </a:txBody>
                  <a:tcPr marL="91438" marR="91438"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B6D9">
                        <a:alpha val="50980"/>
                      </a:srgbClr>
                    </a:solidFill>
                  </a:tcPr>
                </a:tc>
                <a:extLst>
                  <a:ext uri="{0D108BD9-81ED-4DB2-BD59-A6C34878D82A}">
                    <a16:rowId xmlns:a16="http://schemas.microsoft.com/office/drawing/2014/main" val="3115796519"/>
                  </a:ext>
                </a:extLst>
              </a:tr>
              <a:tr h="1898354">
                <a:tc>
                  <a:txBody>
                    <a:bodyPr/>
                    <a:lstStyle/>
                    <a:p>
                      <a:endParaRPr lang="en-GB" sz="1800" dirty="0"/>
                    </a:p>
                  </a:txBody>
                  <a:tcPr marL="91438" marR="91438"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marL="91438" marR="91438"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marL="91438" marR="91438"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marL="91438" marR="91438"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600038"/>
                  </a:ext>
                </a:extLst>
              </a:tr>
            </a:tbl>
          </a:graphicData>
        </a:graphic>
      </p:graphicFrame>
      <p:sp>
        <p:nvSpPr>
          <p:cNvPr id="44" name="melt">
            <a:extLst>
              <a:ext uri="{FF2B5EF4-FFF2-40B4-BE49-F238E27FC236}">
                <a16:creationId xmlns:a16="http://schemas.microsoft.com/office/drawing/2014/main" id="{9C0BE818-2AAA-A54A-92DA-8049C7E8EA8C}"/>
              </a:ext>
            </a:extLst>
          </p:cNvPr>
          <p:cNvSpPr/>
          <p:nvPr/>
        </p:nvSpPr>
        <p:spPr>
          <a:xfrm>
            <a:off x="755650" y="2225598"/>
            <a:ext cx="648607" cy="306467"/>
          </a:xfrm>
          <a:prstGeom prst="roundRect">
            <a:avLst/>
          </a:prstGeom>
          <a:ln>
            <a:solidFill>
              <a:srgbClr val="F1884B"/>
            </a:solidFill>
          </a:ln>
        </p:spPr>
        <p:txBody>
          <a:bodyPr wrap="square" lIns="0" tIns="0" rIns="0" bIns="0">
            <a:spAutoFit/>
          </a:bodyPr>
          <a:lstStyle/>
          <a:p>
            <a:pPr algn="ctr"/>
            <a:r>
              <a:rPr lang="en-GB" dirty="0"/>
              <a:t>melt</a:t>
            </a:r>
            <a:endParaRPr lang="en-GB" sz="2000" dirty="0"/>
          </a:p>
        </p:txBody>
      </p:sp>
      <p:sp>
        <p:nvSpPr>
          <p:cNvPr id="47" name="snow">
            <a:extLst>
              <a:ext uri="{FF2B5EF4-FFF2-40B4-BE49-F238E27FC236}">
                <a16:creationId xmlns:a16="http://schemas.microsoft.com/office/drawing/2014/main" id="{C6A0CCC0-0A64-2B42-93DE-556C9031043F}"/>
              </a:ext>
            </a:extLst>
          </p:cNvPr>
          <p:cNvSpPr/>
          <p:nvPr/>
        </p:nvSpPr>
        <p:spPr>
          <a:xfrm>
            <a:off x="1621255" y="2225598"/>
            <a:ext cx="648607" cy="306467"/>
          </a:xfrm>
          <a:prstGeom prst="roundRect">
            <a:avLst/>
          </a:prstGeom>
          <a:ln>
            <a:solidFill>
              <a:srgbClr val="F1884B"/>
            </a:solidFill>
          </a:ln>
        </p:spPr>
        <p:txBody>
          <a:bodyPr wrap="square" lIns="0" tIns="0" rIns="0" bIns="0">
            <a:spAutoFit/>
          </a:bodyPr>
          <a:lstStyle/>
          <a:p>
            <a:pPr algn="ctr"/>
            <a:r>
              <a:rPr lang="en-GB" dirty="0"/>
              <a:t>snow</a:t>
            </a:r>
            <a:endParaRPr lang="en-GB" sz="2000" dirty="0"/>
          </a:p>
        </p:txBody>
      </p:sp>
      <p:sp>
        <p:nvSpPr>
          <p:cNvPr id="49" name="fan">
            <a:extLst>
              <a:ext uri="{FF2B5EF4-FFF2-40B4-BE49-F238E27FC236}">
                <a16:creationId xmlns:a16="http://schemas.microsoft.com/office/drawing/2014/main" id="{9AB2E2BC-5505-E348-AFFA-60FF17C6E636}"/>
              </a:ext>
            </a:extLst>
          </p:cNvPr>
          <p:cNvSpPr/>
          <p:nvPr/>
        </p:nvSpPr>
        <p:spPr>
          <a:xfrm>
            <a:off x="2486861" y="2225598"/>
            <a:ext cx="408740" cy="306467"/>
          </a:xfrm>
          <a:prstGeom prst="roundRect">
            <a:avLst/>
          </a:prstGeom>
          <a:ln>
            <a:solidFill>
              <a:srgbClr val="F1884B"/>
            </a:solidFill>
          </a:ln>
        </p:spPr>
        <p:txBody>
          <a:bodyPr wrap="square" lIns="0" tIns="0" rIns="0" bIns="0">
            <a:spAutoFit/>
          </a:bodyPr>
          <a:lstStyle/>
          <a:p>
            <a:pPr algn="ctr"/>
            <a:r>
              <a:rPr lang="en-GB" dirty="0"/>
              <a:t>fan</a:t>
            </a:r>
          </a:p>
        </p:txBody>
      </p:sp>
      <p:sp>
        <p:nvSpPr>
          <p:cNvPr id="50" name="skipped">
            <a:extLst>
              <a:ext uri="{FF2B5EF4-FFF2-40B4-BE49-F238E27FC236}">
                <a16:creationId xmlns:a16="http://schemas.microsoft.com/office/drawing/2014/main" id="{35C8A458-5F4F-9240-8F9C-27C2977B30CA}"/>
              </a:ext>
            </a:extLst>
          </p:cNvPr>
          <p:cNvSpPr/>
          <p:nvPr/>
        </p:nvSpPr>
        <p:spPr>
          <a:xfrm>
            <a:off x="3112600" y="2225598"/>
            <a:ext cx="928850" cy="306467"/>
          </a:xfrm>
          <a:prstGeom prst="roundRect">
            <a:avLst/>
          </a:prstGeom>
          <a:ln>
            <a:solidFill>
              <a:srgbClr val="F1884B"/>
            </a:solidFill>
          </a:ln>
        </p:spPr>
        <p:txBody>
          <a:bodyPr wrap="square" lIns="0" tIns="0" rIns="0" bIns="0">
            <a:spAutoFit/>
          </a:bodyPr>
          <a:lstStyle/>
          <a:p>
            <a:pPr algn="ctr"/>
            <a:r>
              <a:rPr lang="en-GB" dirty="0"/>
              <a:t>skipped</a:t>
            </a:r>
          </a:p>
        </p:txBody>
      </p:sp>
      <p:sp>
        <p:nvSpPr>
          <p:cNvPr id="51" name="paint">
            <a:extLst>
              <a:ext uri="{FF2B5EF4-FFF2-40B4-BE49-F238E27FC236}">
                <a16:creationId xmlns:a16="http://schemas.microsoft.com/office/drawing/2014/main" id="{38997D7C-1F59-CB49-AE11-32196539071C}"/>
              </a:ext>
            </a:extLst>
          </p:cNvPr>
          <p:cNvSpPr/>
          <p:nvPr/>
        </p:nvSpPr>
        <p:spPr>
          <a:xfrm>
            <a:off x="4258449" y="2225598"/>
            <a:ext cx="710005" cy="306467"/>
          </a:xfrm>
          <a:prstGeom prst="roundRect">
            <a:avLst/>
          </a:prstGeom>
          <a:ln>
            <a:solidFill>
              <a:srgbClr val="F1884B"/>
            </a:solidFill>
          </a:ln>
        </p:spPr>
        <p:txBody>
          <a:bodyPr wrap="square" lIns="0" tIns="0" rIns="0" bIns="0">
            <a:spAutoFit/>
          </a:bodyPr>
          <a:lstStyle/>
          <a:p>
            <a:pPr algn="ctr"/>
            <a:r>
              <a:rPr lang="en-GB" dirty="0"/>
              <a:t>paint</a:t>
            </a:r>
          </a:p>
        </p:txBody>
      </p:sp>
      <p:sp>
        <p:nvSpPr>
          <p:cNvPr id="52" name="cope">
            <a:extLst>
              <a:ext uri="{FF2B5EF4-FFF2-40B4-BE49-F238E27FC236}">
                <a16:creationId xmlns:a16="http://schemas.microsoft.com/office/drawing/2014/main" id="{518BCC33-073C-0D42-8617-E3CD8B4F5783}"/>
              </a:ext>
            </a:extLst>
          </p:cNvPr>
          <p:cNvSpPr/>
          <p:nvPr/>
        </p:nvSpPr>
        <p:spPr>
          <a:xfrm>
            <a:off x="5185453" y="2225598"/>
            <a:ext cx="630932" cy="306467"/>
          </a:xfrm>
          <a:prstGeom prst="roundRect">
            <a:avLst/>
          </a:prstGeom>
          <a:ln>
            <a:solidFill>
              <a:srgbClr val="F1884B"/>
            </a:solidFill>
          </a:ln>
        </p:spPr>
        <p:txBody>
          <a:bodyPr wrap="square" lIns="0" tIns="0" rIns="0" bIns="0">
            <a:spAutoFit/>
          </a:bodyPr>
          <a:lstStyle/>
          <a:p>
            <a:pPr algn="ctr"/>
            <a:r>
              <a:rPr lang="en-GB" dirty="0"/>
              <a:t>cope</a:t>
            </a:r>
          </a:p>
        </p:txBody>
      </p:sp>
      <p:sp>
        <p:nvSpPr>
          <p:cNvPr id="53" name="hurry">
            <a:extLst>
              <a:ext uri="{FF2B5EF4-FFF2-40B4-BE49-F238E27FC236}">
                <a16:creationId xmlns:a16="http://schemas.microsoft.com/office/drawing/2014/main" id="{D05ED603-5F18-4346-8739-ADBFAA963E99}"/>
              </a:ext>
            </a:extLst>
          </p:cNvPr>
          <p:cNvSpPr/>
          <p:nvPr/>
        </p:nvSpPr>
        <p:spPr>
          <a:xfrm>
            <a:off x="755650" y="2721669"/>
            <a:ext cx="710005" cy="306467"/>
          </a:xfrm>
          <a:prstGeom prst="roundRect">
            <a:avLst/>
          </a:prstGeom>
          <a:ln>
            <a:solidFill>
              <a:srgbClr val="F1884B"/>
            </a:solidFill>
          </a:ln>
        </p:spPr>
        <p:txBody>
          <a:bodyPr wrap="square" lIns="0" tIns="0" rIns="0" bIns="0">
            <a:spAutoFit/>
          </a:bodyPr>
          <a:lstStyle/>
          <a:p>
            <a:pPr algn="ctr"/>
            <a:r>
              <a:rPr lang="en-GB" dirty="0"/>
              <a:t>hurry</a:t>
            </a:r>
          </a:p>
        </p:txBody>
      </p:sp>
      <p:sp>
        <p:nvSpPr>
          <p:cNvPr id="54" name="tune">
            <a:extLst>
              <a:ext uri="{FF2B5EF4-FFF2-40B4-BE49-F238E27FC236}">
                <a16:creationId xmlns:a16="http://schemas.microsoft.com/office/drawing/2014/main" id="{F5E83242-9B43-8F4F-AF4D-043736FBF9AB}"/>
              </a:ext>
            </a:extLst>
          </p:cNvPr>
          <p:cNvSpPr/>
          <p:nvPr/>
        </p:nvSpPr>
        <p:spPr>
          <a:xfrm>
            <a:off x="1714124" y="2721669"/>
            <a:ext cx="648607" cy="306467"/>
          </a:xfrm>
          <a:prstGeom prst="roundRect">
            <a:avLst/>
          </a:prstGeom>
          <a:ln>
            <a:solidFill>
              <a:srgbClr val="F1884B"/>
            </a:solidFill>
          </a:ln>
        </p:spPr>
        <p:txBody>
          <a:bodyPr wrap="square" lIns="0" tIns="0" rIns="0" bIns="0">
            <a:spAutoFit/>
          </a:bodyPr>
          <a:lstStyle/>
          <a:p>
            <a:pPr algn="ctr"/>
            <a:r>
              <a:rPr lang="en-GB" dirty="0"/>
              <a:t>tune</a:t>
            </a:r>
          </a:p>
        </p:txBody>
      </p:sp>
      <p:sp>
        <p:nvSpPr>
          <p:cNvPr id="56" name="chat">
            <a:extLst>
              <a:ext uri="{FF2B5EF4-FFF2-40B4-BE49-F238E27FC236}">
                <a16:creationId xmlns:a16="http://schemas.microsoft.com/office/drawing/2014/main" id="{B8F95CFF-59DB-5C49-A15E-02C95C834B0C}"/>
              </a:ext>
            </a:extLst>
          </p:cNvPr>
          <p:cNvSpPr/>
          <p:nvPr/>
        </p:nvSpPr>
        <p:spPr>
          <a:xfrm>
            <a:off x="2611200" y="2728495"/>
            <a:ext cx="648607" cy="306467"/>
          </a:xfrm>
          <a:prstGeom prst="roundRect">
            <a:avLst/>
          </a:prstGeom>
          <a:ln>
            <a:solidFill>
              <a:srgbClr val="F1884B"/>
            </a:solidFill>
          </a:ln>
        </p:spPr>
        <p:txBody>
          <a:bodyPr wrap="square" lIns="0" tIns="0" rIns="0" bIns="0">
            <a:spAutoFit/>
          </a:bodyPr>
          <a:lstStyle/>
          <a:p>
            <a:pPr algn="ctr"/>
            <a:r>
              <a:rPr lang="en-GB" dirty="0"/>
              <a:t>chat</a:t>
            </a:r>
          </a:p>
        </p:txBody>
      </p:sp>
      <p:sp>
        <p:nvSpPr>
          <p:cNvPr id="57" name="try">
            <a:extLst>
              <a:ext uri="{FF2B5EF4-FFF2-40B4-BE49-F238E27FC236}">
                <a16:creationId xmlns:a16="http://schemas.microsoft.com/office/drawing/2014/main" id="{69AC0D78-3771-7247-9180-9E50567ABE1B}"/>
              </a:ext>
            </a:extLst>
          </p:cNvPr>
          <p:cNvSpPr/>
          <p:nvPr/>
        </p:nvSpPr>
        <p:spPr>
          <a:xfrm>
            <a:off x="3505828" y="2721669"/>
            <a:ext cx="482047" cy="306467"/>
          </a:xfrm>
          <a:prstGeom prst="roundRect">
            <a:avLst/>
          </a:prstGeom>
          <a:ln>
            <a:solidFill>
              <a:srgbClr val="F1884B"/>
            </a:solidFill>
          </a:ln>
        </p:spPr>
        <p:txBody>
          <a:bodyPr wrap="square" lIns="0" tIns="0" rIns="0" bIns="0">
            <a:spAutoFit/>
          </a:bodyPr>
          <a:lstStyle/>
          <a:p>
            <a:pPr algn="ctr"/>
            <a:r>
              <a:rPr lang="en-GB" dirty="0"/>
              <a:t>try</a:t>
            </a:r>
          </a:p>
        </p:txBody>
      </p:sp>
      <p:sp>
        <p:nvSpPr>
          <p:cNvPr id="67" name="time">
            <a:extLst>
              <a:ext uri="{FF2B5EF4-FFF2-40B4-BE49-F238E27FC236}">
                <a16:creationId xmlns:a16="http://schemas.microsoft.com/office/drawing/2014/main" id="{0D1C796D-3081-7E49-B84A-5B9AC7EAF80B}"/>
              </a:ext>
            </a:extLst>
          </p:cNvPr>
          <p:cNvSpPr/>
          <p:nvPr/>
        </p:nvSpPr>
        <p:spPr>
          <a:xfrm>
            <a:off x="4233896" y="2721669"/>
            <a:ext cx="655524" cy="306467"/>
          </a:xfrm>
          <a:prstGeom prst="roundRect">
            <a:avLst/>
          </a:prstGeom>
          <a:ln>
            <a:solidFill>
              <a:srgbClr val="F1884B"/>
            </a:solidFill>
          </a:ln>
        </p:spPr>
        <p:txBody>
          <a:bodyPr wrap="square" lIns="0" tIns="0" rIns="0" bIns="0">
            <a:spAutoFit/>
          </a:bodyPr>
          <a:lstStyle/>
          <a:p>
            <a:pPr algn="ctr"/>
            <a:r>
              <a:rPr lang="en-GB" dirty="0"/>
              <a:t>time</a:t>
            </a:r>
          </a:p>
        </p:txBody>
      </p:sp>
      <p:sp>
        <p:nvSpPr>
          <p:cNvPr id="68" name="melted">
            <a:extLst>
              <a:ext uri="{FF2B5EF4-FFF2-40B4-BE49-F238E27FC236}">
                <a16:creationId xmlns:a16="http://schemas.microsoft.com/office/drawing/2014/main" id="{B62CEEE7-2743-674B-B06A-69333B54B981}"/>
              </a:ext>
            </a:extLst>
          </p:cNvPr>
          <p:cNvSpPr/>
          <p:nvPr/>
        </p:nvSpPr>
        <p:spPr>
          <a:xfrm>
            <a:off x="1230315" y="4428692"/>
            <a:ext cx="976437" cy="306467"/>
          </a:xfrm>
          <a:prstGeom prst="roundRect">
            <a:avLst/>
          </a:prstGeom>
          <a:ln>
            <a:solidFill>
              <a:srgbClr val="CC4894"/>
            </a:solidFill>
          </a:ln>
        </p:spPr>
        <p:txBody>
          <a:bodyPr wrap="square" lIns="0" tIns="0" rIns="0" bIns="0">
            <a:spAutoFit/>
          </a:bodyPr>
          <a:lstStyle/>
          <a:p>
            <a:pPr algn="ctr"/>
            <a:r>
              <a:rPr lang="en-GB" dirty="0"/>
              <a:t>melted</a:t>
            </a:r>
            <a:endParaRPr lang="en-GB" sz="2000" dirty="0"/>
          </a:p>
        </p:txBody>
      </p:sp>
      <p:sp>
        <p:nvSpPr>
          <p:cNvPr id="69" name="snowed">
            <a:extLst>
              <a:ext uri="{FF2B5EF4-FFF2-40B4-BE49-F238E27FC236}">
                <a16:creationId xmlns:a16="http://schemas.microsoft.com/office/drawing/2014/main" id="{D519A894-EB97-C242-AFF7-E7279E3D6FF6}"/>
              </a:ext>
            </a:extLst>
          </p:cNvPr>
          <p:cNvSpPr/>
          <p:nvPr/>
        </p:nvSpPr>
        <p:spPr>
          <a:xfrm>
            <a:off x="1230315" y="4907461"/>
            <a:ext cx="976437" cy="306467"/>
          </a:xfrm>
          <a:prstGeom prst="roundRect">
            <a:avLst/>
          </a:prstGeom>
          <a:ln>
            <a:solidFill>
              <a:srgbClr val="CC4894"/>
            </a:solidFill>
          </a:ln>
        </p:spPr>
        <p:txBody>
          <a:bodyPr wrap="square" lIns="0" tIns="0" rIns="0" bIns="0">
            <a:spAutoFit/>
          </a:bodyPr>
          <a:lstStyle/>
          <a:p>
            <a:pPr algn="ctr"/>
            <a:r>
              <a:rPr lang="en-GB" dirty="0"/>
              <a:t>snowed</a:t>
            </a:r>
            <a:endParaRPr lang="en-GB" sz="2000" dirty="0"/>
          </a:p>
        </p:txBody>
      </p:sp>
      <p:sp>
        <p:nvSpPr>
          <p:cNvPr id="70" name="painted">
            <a:extLst>
              <a:ext uri="{FF2B5EF4-FFF2-40B4-BE49-F238E27FC236}">
                <a16:creationId xmlns:a16="http://schemas.microsoft.com/office/drawing/2014/main" id="{093594A7-BCF4-CA4C-8648-232784AEFDB3}"/>
              </a:ext>
            </a:extLst>
          </p:cNvPr>
          <p:cNvSpPr/>
          <p:nvPr/>
        </p:nvSpPr>
        <p:spPr>
          <a:xfrm>
            <a:off x="1230314" y="5386230"/>
            <a:ext cx="976437" cy="306467"/>
          </a:xfrm>
          <a:prstGeom prst="roundRect">
            <a:avLst/>
          </a:prstGeom>
          <a:ln>
            <a:solidFill>
              <a:srgbClr val="CC4894"/>
            </a:solidFill>
          </a:ln>
        </p:spPr>
        <p:txBody>
          <a:bodyPr wrap="square" lIns="0" tIns="0" rIns="0" bIns="0">
            <a:spAutoFit/>
          </a:bodyPr>
          <a:lstStyle/>
          <a:p>
            <a:pPr algn="ctr"/>
            <a:r>
              <a:rPr lang="en-GB" dirty="0"/>
              <a:t>painted</a:t>
            </a:r>
            <a:endParaRPr lang="en-GB" sz="2000" dirty="0"/>
          </a:p>
        </p:txBody>
      </p:sp>
      <p:sp>
        <p:nvSpPr>
          <p:cNvPr id="71" name="fanned">
            <a:extLst>
              <a:ext uri="{FF2B5EF4-FFF2-40B4-BE49-F238E27FC236}">
                <a16:creationId xmlns:a16="http://schemas.microsoft.com/office/drawing/2014/main" id="{745836F1-27EF-704B-9445-02A8134A94A3}"/>
              </a:ext>
            </a:extLst>
          </p:cNvPr>
          <p:cNvSpPr/>
          <p:nvPr/>
        </p:nvSpPr>
        <p:spPr>
          <a:xfrm>
            <a:off x="3149540" y="4437796"/>
            <a:ext cx="976437" cy="306467"/>
          </a:xfrm>
          <a:prstGeom prst="roundRect">
            <a:avLst/>
          </a:prstGeom>
          <a:ln>
            <a:solidFill>
              <a:srgbClr val="F1884B"/>
            </a:solidFill>
          </a:ln>
        </p:spPr>
        <p:txBody>
          <a:bodyPr wrap="square" lIns="0" tIns="0" rIns="0" bIns="0">
            <a:spAutoFit/>
          </a:bodyPr>
          <a:lstStyle/>
          <a:p>
            <a:pPr algn="ctr"/>
            <a:r>
              <a:rPr lang="en-GB" dirty="0"/>
              <a:t>fanned</a:t>
            </a:r>
            <a:endParaRPr lang="en-GB" sz="2000" dirty="0"/>
          </a:p>
        </p:txBody>
      </p:sp>
      <p:sp>
        <p:nvSpPr>
          <p:cNvPr id="72" name="skipped">
            <a:extLst>
              <a:ext uri="{FF2B5EF4-FFF2-40B4-BE49-F238E27FC236}">
                <a16:creationId xmlns:a16="http://schemas.microsoft.com/office/drawing/2014/main" id="{A7B2155D-092C-F245-98B8-E8A0A64963F4}"/>
              </a:ext>
            </a:extLst>
          </p:cNvPr>
          <p:cNvSpPr/>
          <p:nvPr/>
        </p:nvSpPr>
        <p:spPr>
          <a:xfrm>
            <a:off x="3149540" y="4916565"/>
            <a:ext cx="976437" cy="306467"/>
          </a:xfrm>
          <a:prstGeom prst="roundRect">
            <a:avLst/>
          </a:prstGeom>
          <a:ln>
            <a:solidFill>
              <a:srgbClr val="F1884B"/>
            </a:solidFill>
          </a:ln>
        </p:spPr>
        <p:txBody>
          <a:bodyPr wrap="square" lIns="0" tIns="0" rIns="0" bIns="0">
            <a:spAutoFit/>
          </a:bodyPr>
          <a:lstStyle/>
          <a:p>
            <a:pPr algn="ctr"/>
            <a:r>
              <a:rPr lang="en-GB" dirty="0"/>
              <a:t>skipped</a:t>
            </a:r>
            <a:endParaRPr lang="en-GB" sz="2000" dirty="0"/>
          </a:p>
        </p:txBody>
      </p:sp>
      <p:sp>
        <p:nvSpPr>
          <p:cNvPr id="73" name="chatted">
            <a:extLst>
              <a:ext uri="{FF2B5EF4-FFF2-40B4-BE49-F238E27FC236}">
                <a16:creationId xmlns:a16="http://schemas.microsoft.com/office/drawing/2014/main" id="{1E002EBF-5B0A-0640-BAE1-9353B3B7791F}"/>
              </a:ext>
            </a:extLst>
          </p:cNvPr>
          <p:cNvSpPr/>
          <p:nvPr/>
        </p:nvSpPr>
        <p:spPr>
          <a:xfrm>
            <a:off x="3149539" y="5395334"/>
            <a:ext cx="976437" cy="306467"/>
          </a:xfrm>
          <a:prstGeom prst="roundRect">
            <a:avLst/>
          </a:prstGeom>
          <a:ln>
            <a:solidFill>
              <a:srgbClr val="F1884B"/>
            </a:solidFill>
          </a:ln>
        </p:spPr>
        <p:txBody>
          <a:bodyPr wrap="square" lIns="0" tIns="0" rIns="0" bIns="0">
            <a:spAutoFit/>
          </a:bodyPr>
          <a:lstStyle/>
          <a:p>
            <a:pPr algn="ctr"/>
            <a:r>
              <a:rPr lang="en-GB" dirty="0"/>
              <a:t>chatted</a:t>
            </a:r>
            <a:endParaRPr lang="en-GB" sz="2000" dirty="0"/>
          </a:p>
        </p:txBody>
      </p:sp>
      <p:sp>
        <p:nvSpPr>
          <p:cNvPr id="74" name="hurried">
            <a:extLst>
              <a:ext uri="{FF2B5EF4-FFF2-40B4-BE49-F238E27FC236}">
                <a16:creationId xmlns:a16="http://schemas.microsoft.com/office/drawing/2014/main" id="{135A9D9F-8F97-104A-BD61-E0502E5E6B05}"/>
              </a:ext>
            </a:extLst>
          </p:cNvPr>
          <p:cNvSpPr/>
          <p:nvPr/>
        </p:nvSpPr>
        <p:spPr>
          <a:xfrm>
            <a:off x="5075186" y="4444073"/>
            <a:ext cx="976437" cy="306467"/>
          </a:xfrm>
          <a:prstGeom prst="roundRect">
            <a:avLst/>
          </a:prstGeom>
          <a:ln>
            <a:solidFill>
              <a:srgbClr val="6C9D72"/>
            </a:solidFill>
          </a:ln>
        </p:spPr>
        <p:txBody>
          <a:bodyPr wrap="square" lIns="0" tIns="0" rIns="0" bIns="0">
            <a:spAutoFit/>
          </a:bodyPr>
          <a:lstStyle/>
          <a:p>
            <a:pPr algn="ctr"/>
            <a:r>
              <a:rPr lang="en-GB" dirty="0"/>
              <a:t>hurried</a:t>
            </a:r>
            <a:endParaRPr lang="en-GB" sz="2000" dirty="0"/>
          </a:p>
        </p:txBody>
      </p:sp>
      <p:sp>
        <p:nvSpPr>
          <p:cNvPr id="75" name="worried">
            <a:extLst>
              <a:ext uri="{FF2B5EF4-FFF2-40B4-BE49-F238E27FC236}">
                <a16:creationId xmlns:a16="http://schemas.microsoft.com/office/drawing/2014/main" id="{10F06735-F15D-3748-9F6A-727126D3F93D}"/>
              </a:ext>
            </a:extLst>
          </p:cNvPr>
          <p:cNvSpPr/>
          <p:nvPr/>
        </p:nvSpPr>
        <p:spPr>
          <a:xfrm>
            <a:off x="5075186" y="4922842"/>
            <a:ext cx="976437" cy="306467"/>
          </a:xfrm>
          <a:prstGeom prst="roundRect">
            <a:avLst/>
          </a:prstGeom>
          <a:ln>
            <a:solidFill>
              <a:srgbClr val="6C9D72"/>
            </a:solidFill>
          </a:ln>
        </p:spPr>
        <p:txBody>
          <a:bodyPr wrap="square" lIns="0" tIns="0" rIns="0" bIns="0">
            <a:spAutoFit/>
          </a:bodyPr>
          <a:lstStyle/>
          <a:p>
            <a:pPr algn="ctr"/>
            <a:r>
              <a:rPr lang="en-GB" dirty="0"/>
              <a:t>worried</a:t>
            </a:r>
            <a:endParaRPr lang="en-GB" sz="2000" dirty="0"/>
          </a:p>
        </p:txBody>
      </p:sp>
      <p:sp>
        <p:nvSpPr>
          <p:cNvPr id="76" name="tried">
            <a:extLst>
              <a:ext uri="{FF2B5EF4-FFF2-40B4-BE49-F238E27FC236}">
                <a16:creationId xmlns:a16="http://schemas.microsoft.com/office/drawing/2014/main" id="{329A61A2-8448-0540-8DF5-7989466C3969}"/>
              </a:ext>
            </a:extLst>
          </p:cNvPr>
          <p:cNvSpPr/>
          <p:nvPr/>
        </p:nvSpPr>
        <p:spPr>
          <a:xfrm>
            <a:off x="5075185" y="5401611"/>
            <a:ext cx="976437" cy="306467"/>
          </a:xfrm>
          <a:prstGeom prst="roundRect">
            <a:avLst/>
          </a:prstGeom>
          <a:ln>
            <a:solidFill>
              <a:srgbClr val="6C9D72"/>
            </a:solidFill>
          </a:ln>
        </p:spPr>
        <p:txBody>
          <a:bodyPr wrap="square" lIns="0" tIns="0" rIns="0" bIns="0">
            <a:spAutoFit/>
          </a:bodyPr>
          <a:lstStyle/>
          <a:p>
            <a:pPr algn="ctr"/>
            <a:r>
              <a:rPr lang="en-GB" dirty="0"/>
              <a:t>tried</a:t>
            </a:r>
            <a:endParaRPr lang="en-GB" sz="2000" dirty="0"/>
          </a:p>
        </p:txBody>
      </p:sp>
      <p:sp>
        <p:nvSpPr>
          <p:cNvPr id="77" name="coped">
            <a:extLst>
              <a:ext uri="{FF2B5EF4-FFF2-40B4-BE49-F238E27FC236}">
                <a16:creationId xmlns:a16="http://schemas.microsoft.com/office/drawing/2014/main" id="{31F572F4-FAF8-C749-AC5D-347FCD7B53FB}"/>
              </a:ext>
            </a:extLst>
          </p:cNvPr>
          <p:cNvSpPr/>
          <p:nvPr/>
        </p:nvSpPr>
        <p:spPr>
          <a:xfrm>
            <a:off x="6984672" y="4428692"/>
            <a:ext cx="976437" cy="306467"/>
          </a:xfrm>
          <a:prstGeom prst="roundRect">
            <a:avLst/>
          </a:prstGeom>
          <a:ln>
            <a:solidFill>
              <a:srgbClr val="8B378C"/>
            </a:solidFill>
          </a:ln>
        </p:spPr>
        <p:txBody>
          <a:bodyPr wrap="square" lIns="0" tIns="0" rIns="0" bIns="0">
            <a:spAutoFit/>
          </a:bodyPr>
          <a:lstStyle/>
          <a:p>
            <a:pPr algn="ctr"/>
            <a:r>
              <a:rPr lang="en-GB" dirty="0"/>
              <a:t>coped</a:t>
            </a:r>
            <a:endParaRPr lang="en-GB" sz="2000" dirty="0"/>
          </a:p>
        </p:txBody>
      </p:sp>
      <p:sp>
        <p:nvSpPr>
          <p:cNvPr id="78" name="tuned">
            <a:extLst>
              <a:ext uri="{FF2B5EF4-FFF2-40B4-BE49-F238E27FC236}">
                <a16:creationId xmlns:a16="http://schemas.microsoft.com/office/drawing/2014/main" id="{0367DFE9-D06D-AB47-BFBF-2A719E97C7A1}"/>
              </a:ext>
            </a:extLst>
          </p:cNvPr>
          <p:cNvSpPr/>
          <p:nvPr/>
        </p:nvSpPr>
        <p:spPr>
          <a:xfrm>
            <a:off x="6984672" y="4907461"/>
            <a:ext cx="976437" cy="306467"/>
          </a:xfrm>
          <a:prstGeom prst="roundRect">
            <a:avLst/>
          </a:prstGeom>
          <a:ln>
            <a:solidFill>
              <a:srgbClr val="8B378C"/>
            </a:solidFill>
          </a:ln>
        </p:spPr>
        <p:txBody>
          <a:bodyPr wrap="square" lIns="0" tIns="0" rIns="0" bIns="0">
            <a:spAutoFit/>
          </a:bodyPr>
          <a:lstStyle/>
          <a:p>
            <a:pPr algn="ctr"/>
            <a:r>
              <a:rPr lang="en-GB" dirty="0"/>
              <a:t>tuned</a:t>
            </a:r>
            <a:endParaRPr lang="en-GB" sz="2000" dirty="0"/>
          </a:p>
        </p:txBody>
      </p:sp>
      <p:sp>
        <p:nvSpPr>
          <p:cNvPr id="79" name="timed">
            <a:extLst>
              <a:ext uri="{FF2B5EF4-FFF2-40B4-BE49-F238E27FC236}">
                <a16:creationId xmlns:a16="http://schemas.microsoft.com/office/drawing/2014/main" id="{B09EDD32-195F-D64B-8924-00CF40DA4B00}"/>
              </a:ext>
            </a:extLst>
          </p:cNvPr>
          <p:cNvSpPr/>
          <p:nvPr/>
        </p:nvSpPr>
        <p:spPr>
          <a:xfrm>
            <a:off x="6984671" y="5386230"/>
            <a:ext cx="976437" cy="306467"/>
          </a:xfrm>
          <a:prstGeom prst="roundRect">
            <a:avLst/>
          </a:prstGeom>
          <a:ln>
            <a:solidFill>
              <a:srgbClr val="8B378C"/>
            </a:solidFill>
          </a:ln>
        </p:spPr>
        <p:txBody>
          <a:bodyPr wrap="square" lIns="0" tIns="0" rIns="0" bIns="0">
            <a:spAutoFit/>
          </a:bodyPr>
          <a:lstStyle/>
          <a:p>
            <a:pPr algn="ctr"/>
            <a:r>
              <a:rPr lang="en-GB" dirty="0"/>
              <a:t>timed</a:t>
            </a:r>
            <a:endParaRPr lang="en-GB" sz="2000" dirty="0"/>
          </a:p>
        </p:txBody>
      </p:sp>
      <p:sp>
        <p:nvSpPr>
          <p:cNvPr id="80" name="worry">
            <a:extLst>
              <a:ext uri="{FF2B5EF4-FFF2-40B4-BE49-F238E27FC236}">
                <a16:creationId xmlns:a16="http://schemas.microsoft.com/office/drawing/2014/main" id="{6B025BD7-34C6-614F-AEA7-22555E55B4F1}"/>
              </a:ext>
            </a:extLst>
          </p:cNvPr>
          <p:cNvSpPr/>
          <p:nvPr/>
        </p:nvSpPr>
        <p:spPr>
          <a:xfrm>
            <a:off x="5119208" y="2726022"/>
            <a:ext cx="655524" cy="306467"/>
          </a:xfrm>
          <a:prstGeom prst="roundRect">
            <a:avLst/>
          </a:prstGeom>
          <a:ln>
            <a:solidFill>
              <a:srgbClr val="F1884B"/>
            </a:solidFill>
          </a:ln>
        </p:spPr>
        <p:txBody>
          <a:bodyPr wrap="square" lIns="0" tIns="0" rIns="0" bIns="0">
            <a:spAutoFit/>
          </a:bodyPr>
          <a:lstStyle/>
          <a:p>
            <a:pPr algn="ctr"/>
            <a:r>
              <a:rPr lang="en-GB" dirty="0"/>
              <a:t>worry</a:t>
            </a:r>
          </a:p>
        </p:txBody>
      </p:sp>
    </p:spTree>
    <p:extLst>
      <p:ext uri="{BB962C8B-B14F-4D97-AF65-F5344CB8AC3E}">
        <p14:creationId xmlns:p14="http://schemas.microsoft.com/office/powerpoint/2010/main" val="15804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1" nodeType="withEffect">
                                  <p:stCondLst>
                                    <p:cond delay="0"/>
                                  </p:stCondLst>
                                  <p:childTnLst>
                                    <p:animEffect transition="out" filter="fade">
                                      <p:cBhvr>
                                        <p:cTn id="12" dur="500" tmFilter="0, 0; .2, .5; .8, .5; 1, 0"/>
                                        <p:tgtEl>
                                          <p:spTgt spid="44"/>
                                        </p:tgtEl>
                                      </p:cBhvr>
                                    </p:animEffect>
                                    <p:animScale>
                                      <p:cBhvr>
                                        <p:cTn id="13" dur="250" autoRev="1" fill="hold"/>
                                        <p:tgtEl>
                                          <p:spTgt spid="44"/>
                                        </p:tgtEl>
                                      </p:cBhvr>
                                      <p:by x="105000" y="105000"/>
                                    </p:animScale>
                                  </p:childTnLst>
                                </p:cTn>
                              </p:par>
                            </p:childTnLst>
                          </p:cTn>
                        </p:par>
                        <p:par>
                          <p:cTn id="14" fill="hold">
                            <p:stCondLst>
                              <p:cond delay="500"/>
                            </p:stCondLst>
                            <p:childTnLst>
                              <p:par>
                                <p:cTn id="15" presetID="10" presetClass="exit" presetSubtype="0" fill="hold" grpId="0" nodeType="afterEffect">
                                  <p:stCondLst>
                                    <p:cond delay="0"/>
                                  </p:stCondLst>
                                  <p:childTnLst>
                                    <p:animEffect transition="out" filter="fade">
                                      <p:cBhvr>
                                        <p:cTn id="16" dur="500"/>
                                        <p:tgtEl>
                                          <p:spTgt spid="44"/>
                                        </p:tgtEl>
                                      </p:cBhvr>
                                    </p:animEffect>
                                    <p:set>
                                      <p:cBhvr>
                                        <p:cTn id="17" dur="1" fill="hold">
                                          <p:stCondLst>
                                            <p:cond delay="499"/>
                                          </p:stCondLst>
                                        </p:cTn>
                                        <p:tgtEl>
                                          <p:spTgt spid="4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childTnLst>
                    </p:cTn>
                  </p:par>
                </p:childTnLst>
              </p:cTn>
              <p:nextCondLst>
                <p:cond evt="onClick" delay="0">
                  <p:tgtEl>
                    <p:spTgt spid="44"/>
                  </p:tgtEl>
                </p:cond>
              </p:nextCondLst>
            </p:seq>
            <p:seq concurrent="1" nextAc="seek">
              <p:cTn id="21" restart="whenNotActive" fill="hold" evtFilter="cancelBubble" nodeType="interactiveSeq">
                <p:stCondLst>
                  <p:cond evt="onClick" delay="0">
                    <p:tgtEl>
                      <p:spTgt spid="47"/>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1" nodeType="clickEffect">
                                  <p:stCondLst>
                                    <p:cond delay="0"/>
                                  </p:stCondLst>
                                  <p:childTnLst>
                                    <p:animEffect transition="out" filter="fade">
                                      <p:cBhvr>
                                        <p:cTn id="25" dur="500" tmFilter="0, 0; .2, .5; .8, .5; 1, 0"/>
                                        <p:tgtEl>
                                          <p:spTgt spid="47"/>
                                        </p:tgtEl>
                                      </p:cBhvr>
                                    </p:animEffect>
                                    <p:animScale>
                                      <p:cBhvr>
                                        <p:cTn id="26" dur="250" autoRev="1" fill="hold"/>
                                        <p:tgtEl>
                                          <p:spTgt spid="47"/>
                                        </p:tgtEl>
                                      </p:cBhvr>
                                      <p:by x="105000" y="105000"/>
                                    </p:animScale>
                                  </p:childTnLst>
                                </p:cTn>
                              </p:par>
                            </p:childTnLst>
                          </p:cTn>
                        </p:par>
                        <p:par>
                          <p:cTn id="27" fill="hold">
                            <p:stCondLst>
                              <p:cond delay="500"/>
                            </p:stCondLst>
                            <p:childTnLst>
                              <p:par>
                                <p:cTn id="28" presetID="10" presetClass="exit" presetSubtype="0" fill="hold" grpId="0" nodeType="afterEffect">
                                  <p:stCondLst>
                                    <p:cond delay="0"/>
                                  </p:stCondLst>
                                  <p:childTnLst>
                                    <p:animEffect transition="out" filter="fade">
                                      <p:cBhvr>
                                        <p:cTn id="29" dur="500"/>
                                        <p:tgtEl>
                                          <p:spTgt spid="47"/>
                                        </p:tgtEl>
                                      </p:cBhvr>
                                    </p:animEffect>
                                    <p:set>
                                      <p:cBhvr>
                                        <p:cTn id="30" dur="1" fill="hold">
                                          <p:stCondLst>
                                            <p:cond delay="499"/>
                                          </p:stCondLst>
                                        </p:cTn>
                                        <p:tgtEl>
                                          <p:spTgt spid="47"/>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childTnLst>
                          </p:cTn>
                        </p:par>
                      </p:childTnLst>
                    </p:cTn>
                  </p:par>
                </p:childTnLst>
              </p:cTn>
              <p:nextCondLst>
                <p:cond evt="onClick" delay="0">
                  <p:tgtEl>
                    <p:spTgt spid="47"/>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grpId="1" nodeType="withEffect">
                                  <p:stCondLst>
                                    <p:cond delay="0"/>
                                  </p:stCondLst>
                                  <p:childTnLst>
                                    <p:animEffect transition="out" filter="fade">
                                      <p:cBhvr>
                                        <p:cTn id="38" dur="500" tmFilter="0, 0; .2, .5; .8, .5; 1, 0"/>
                                        <p:tgtEl>
                                          <p:spTgt spid="49"/>
                                        </p:tgtEl>
                                      </p:cBhvr>
                                    </p:animEffect>
                                    <p:animScale>
                                      <p:cBhvr>
                                        <p:cTn id="39" dur="250" autoRev="1" fill="hold"/>
                                        <p:tgtEl>
                                          <p:spTgt spid="49"/>
                                        </p:tgtEl>
                                      </p:cBhvr>
                                      <p:by x="105000" y="105000"/>
                                    </p:animScale>
                                  </p:childTnLst>
                                </p:cTn>
                              </p:par>
                            </p:childTnLst>
                          </p:cTn>
                        </p:par>
                        <p:par>
                          <p:cTn id="40" fill="hold">
                            <p:stCondLst>
                              <p:cond delay="500"/>
                            </p:stCondLst>
                            <p:childTnLst>
                              <p:par>
                                <p:cTn id="41" presetID="10" presetClass="exit" presetSubtype="0" fill="hold" grpId="0" nodeType="afterEffect">
                                  <p:stCondLst>
                                    <p:cond delay="0"/>
                                  </p:stCondLst>
                                  <p:childTnLst>
                                    <p:animEffect transition="out" filter="fade">
                                      <p:cBhvr>
                                        <p:cTn id="42" dur="500"/>
                                        <p:tgtEl>
                                          <p:spTgt spid="49"/>
                                        </p:tgtEl>
                                      </p:cBhvr>
                                    </p:animEffect>
                                    <p:set>
                                      <p:cBhvr>
                                        <p:cTn id="43" dur="1" fill="hold">
                                          <p:stCondLst>
                                            <p:cond delay="499"/>
                                          </p:stCondLst>
                                        </p:cTn>
                                        <p:tgtEl>
                                          <p:spTgt spid="49"/>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5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1" nodeType="withEffect">
                                  <p:stCondLst>
                                    <p:cond delay="0"/>
                                  </p:stCondLst>
                                  <p:childTnLst>
                                    <p:animEffect transition="out" filter="fade">
                                      <p:cBhvr>
                                        <p:cTn id="51" dur="500" tmFilter="0, 0; .2, .5; .8, .5; 1, 0"/>
                                        <p:tgtEl>
                                          <p:spTgt spid="50"/>
                                        </p:tgtEl>
                                      </p:cBhvr>
                                    </p:animEffect>
                                    <p:animScale>
                                      <p:cBhvr>
                                        <p:cTn id="52" dur="250" autoRev="1" fill="hold"/>
                                        <p:tgtEl>
                                          <p:spTgt spid="50"/>
                                        </p:tgtEl>
                                      </p:cBhvr>
                                      <p:by x="105000" y="105000"/>
                                    </p:animScale>
                                  </p:childTnLst>
                                </p:cTn>
                              </p:par>
                            </p:childTnLst>
                          </p:cTn>
                        </p:par>
                        <p:par>
                          <p:cTn id="53" fill="hold">
                            <p:stCondLst>
                              <p:cond delay="500"/>
                            </p:stCondLst>
                            <p:childTnLst>
                              <p:par>
                                <p:cTn id="54" presetID="10" presetClass="exit" presetSubtype="0" fill="hold" grpId="0" nodeType="afterEffect">
                                  <p:stCondLst>
                                    <p:cond delay="0"/>
                                  </p:stCondLst>
                                  <p:childTnLst>
                                    <p:animEffect transition="out" filter="fade">
                                      <p:cBhvr>
                                        <p:cTn id="55" dur="500"/>
                                        <p:tgtEl>
                                          <p:spTgt spid="50"/>
                                        </p:tgtEl>
                                      </p:cBhvr>
                                    </p:animEffect>
                                    <p:set>
                                      <p:cBhvr>
                                        <p:cTn id="56" dur="1" fill="hold">
                                          <p:stCondLst>
                                            <p:cond delay="499"/>
                                          </p:stCondLst>
                                        </p:cTn>
                                        <p:tgtEl>
                                          <p:spTgt spid="50"/>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72"/>
                                        </p:tgtEl>
                                        <p:attrNameLst>
                                          <p:attrName>style.visibility</p:attrName>
                                        </p:attrNameLst>
                                      </p:cBhvr>
                                      <p:to>
                                        <p:strVal val="visible"/>
                                      </p:to>
                                    </p:set>
                                    <p:animEffect transition="in" filter="fade">
                                      <p:cBhvr>
                                        <p:cTn id="59" dur="500"/>
                                        <p:tgtEl>
                                          <p:spTgt spid="72"/>
                                        </p:tgtEl>
                                      </p:cBhvr>
                                    </p:animEffect>
                                  </p:childTnLst>
                                </p:cTn>
                              </p:par>
                            </p:childTnLst>
                          </p:cTn>
                        </p:par>
                      </p:childTnLst>
                    </p:cTn>
                  </p:par>
                </p:childTnLst>
              </p:cTn>
              <p:nextCondLst>
                <p:cond evt="onClick" delay="0">
                  <p:tgtEl>
                    <p:spTgt spid="50"/>
                  </p:tgtEl>
                </p:cond>
              </p:nextCondLst>
            </p:seq>
            <p:seq concurrent="1" nextAc="seek">
              <p:cTn id="60" restart="whenNotActive" fill="hold" evtFilter="cancelBubble" nodeType="interactiveSeq">
                <p:stCondLst>
                  <p:cond evt="onClick" delay="0">
                    <p:tgtEl>
                      <p:spTgt spid="51"/>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1" nodeType="withEffect">
                                  <p:stCondLst>
                                    <p:cond delay="0"/>
                                  </p:stCondLst>
                                  <p:childTnLst>
                                    <p:animEffect transition="out" filter="fade">
                                      <p:cBhvr>
                                        <p:cTn id="64" dur="500" tmFilter="0, 0; .2, .5; .8, .5; 1, 0"/>
                                        <p:tgtEl>
                                          <p:spTgt spid="51"/>
                                        </p:tgtEl>
                                      </p:cBhvr>
                                    </p:animEffect>
                                    <p:animScale>
                                      <p:cBhvr>
                                        <p:cTn id="65" dur="250" autoRev="1" fill="hold"/>
                                        <p:tgtEl>
                                          <p:spTgt spid="51"/>
                                        </p:tgtEl>
                                      </p:cBhvr>
                                      <p:by x="105000" y="105000"/>
                                    </p:animScale>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fade">
                                      <p:cBhvr>
                                        <p:cTn id="69" dur="500"/>
                                        <p:tgtEl>
                                          <p:spTgt spid="70"/>
                                        </p:tgtEl>
                                      </p:cBhvr>
                                    </p:animEffect>
                                  </p:childTnLst>
                                </p:cTn>
                              </p:par>
                              <p:par>
                                <p:cTn id="70" presetID="10" presetClass="exit" presetSubtype="0" fill="hold" grpId="0" nodeType="withEffect">
                                  <p:stCondLst>
                                    <p:cond delay="0"/>
                                  </p:stCondLst>
                                  <p:childTnLst>
                                    <p:animEffect transition="out" filter="fade">
                                      <p:cBhvr>
                                        <p:cTn id="71" dur="500"/>
                                        <p:tgtEl>
                                          <p:spTgt spid="51"/>
                                        </p:tgtEl>
                                      </p:cBhvr>
                                    </p:animEffect>
                                    <p:set>
                                      <p:cBhvr>
                                        <p:cTn id="7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73" restart="whenNotActive" fill="hold" evtFilter="cancelBubble" nodeType="interactiveSeq">
                <p:stCondLst>
                  <p:cond evt="onClick" delay="0">
                    <p:tgtEl>
                      <p:spTgt spid="5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grpId="1" nodeType="withEffect">
                                  <p:stCondLst>
                                    <p:cond delay="0"/>
                                  </p:stCondLst>
                                  <p:childTnLst>
                                    <p:animEffect transition="out" filter="fade">
                                      <p:cBhvr>
                                        <p:cTn id="77" dur="500" tmFilter="0, 0; .2, .5; .8, .5; 1, 0"/>
                                        <p:tgtEl>
                                          <p:spTgt spid="52"/>
                                        </p:tgtEl>
                                      </p:cBhvr>
                                    </p:animEffect>
                                    <p:animScale>
                                      <p:cBhvr>
                                        <p:cTn id="78" dur="250" autoRev="1" fill="hold"/>
                                        <p:tgtEl>
                                          <p:spTgt spid="52"/>
                                        </p:tgtEl>
                                      </p:cBhvr>
                                      <p:by x="105000" y="105000"/>
                                    </p:animScale>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childTnLst>
                                </p:cTn>
                              </p:par>
                              <p:par>
                                <p:cTn id="83" presetID="10" presetClass="exit" presetSubtype="0" fill="hold" grpId="0" nodeType="with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53"/>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grpId="1" nodeType="withEffect">
                                  <p:stCondLst>
                                    <p:cond delay="0"/>
                                  </p:stCondLst>
                                  <p:childTnLst>
                                    <p:animEffect transition="out" filter="fade">
                                      <p:cBhvr>
                                        <p:cTn id="90" dur="500" tmFilter="0, 0; .2, .5; .8, .5; 1, 0"/>
                                        <p:tgtEl>
                                          <p:spTgt spid="53"/>
                                        </p:tgtEl>
                                      </p:cBhvr>
                                    </p:animEffect>
                                    <p:animScale>
                                      <p:cBhvr>
                                        <p:cTn id="91" dur="250" autoRev="1" fill="hold"/>
                                        <p:tgtEl>
                                          <p:spTgt spid="53"/>
                                        </p:tgtEl>
                                      </p:cBhvr>
                                      <p:by x="105000" y="105000"/>
                                    </p:animScale>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fade">
                                      <p:cBhvr>
                                        <p:cTn id="95" dur="500"/>
                                        <p:tgtEl>
                                          <p:spTgt spid="74"/>
                                        </p:tgtEl>
                                      </p:cBhvr>
                                    </p:animEffect>
                                  </p:childTnLst>
                                </p:cTn>
                              </p:par>
                              <p:par>
                                <p:cTn id="96" presetID="10" presetClass="exit" presetSubtype="0" fill="hold" grpId="0" nodeType="withEffect">
                                  <p:stCondLst>
                                    <p:cond delay="0"/>
                                  </p:stCondLst>
                                  <p:childTnLst>
                                    <p:animEffect transition="out" filter="fade">
                                      <p:cBhvr>
                                        <p:cTn id="97" dur="500"/>
                                        <p:tgtEl>
                                          <p:spTgt spid="53"/>
                                        </p:tgtEl>
                                      </p:cBhvr>
                                    </p:animEffect>
                                    <p:set>
                                      <p:cBhvr>
                                        <p:cTn id="98"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9" restart="whenNotActive" fill="hold" evtFilter="cancelBubble" nodeType="interactiveSeq">
                <p:stCondLst>
                  <p:cond evt="onClick" delay="0">
                    <p:tgtEl>
                      <p:spTgt spid="54"/>
                    </p:tgtEl>
                  </p:cond>
                </p:stCondLst>
                <p:endSync evt="end" delay="0">
                  <p:rtn val="all"/>
                </p:endSync>
                <p:childTnLst>
                  <p:par>
                    <p:cTn id="100" fill="hold">
                      <p:stCondLst>
                        <p:cond delay="0"/>
                      </p:stCondLst>
                      <p:childTnLst>
                        <p:par>
                          <p:cTn id="101" fill="hold">
                            <p:stCondLst>
                              <p:cond delay="0"/>
                            </p:stCondLst>
                            <p:childTnLst>
                              <p:par>
                                <p:cTn id="102" presetID="26" presetClass="emph" presetSubtype="0" fill="hold" grpId="1" nodeType="withEffect">
                                  <p:stCondLst>
                                    <p:cond delay="0"/>
                                  </p:stCondLst>
                                  <p:childTnLst>
                                    <p:animEffect transition="out" filter="fade">
                                      <p:cBhvr>
                                        <p:cTn id="103" dur="500" tmFilter="0, 0; .2, .5; .8, .5; 1, 0"/>
                                        <p:tgtEl>
                                          <p:spTgt spid="54"/>
                                        </p:tgtEl>
                                      </p:cBhvr>
                                    </p:animEffect>
                                    <p:animScale>
                                      <p:cBhvr>
                                        <p:cTn id="104" dur="250" autoRev="1" fill="hold"/>
                                        <p:tgtEl>
                                          <p:spTgt spid="54"/>
                                        </p:tgtEl>
                                      </p:cBhvr>
                                      <p:by x="105000" y="105000"/>
                                    </p:animScale>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78"/>
                                        </p:tgtEl>
                                        <p:attrNameLst>
                                          <p:attrName>style.visibility</p:attrName>
                                        </p:attrNameLst>
                                      </p:cBhvr>
                                      <p:to>
                                        <p:strVal val="visible"/>
                                      </p:to>
                                    </p:set>
                                    <p:animEffect transition="in" filter="fade">
                                      <p:cBhvr>
                                        <p:cTn id="108" dur="500"/>
                                        <p:tgtEl>
                                          <p:spTgt spid="78"/>
                                        </p:tgtEl>
                                      </p:cBhvr>
                                    </p:animEffect>
                                  </p:childTnLst>
                                </p:cTn>
                              </p:par>
                              <p:par>
                                <p:cTn id="109" presetID="10" presetClass="exit" presetSubtype="0" fill="hold" grpId="0" nodeType="withEffect">
                                  <p:stCondLst>
                                    <p:cond delay="0"/>
                                  </p:stCondLst>
                                  <p:childTnLst>
                                    <p:animEffect transition="out" filter="fade">
                                      <p:cBhvr>
                                        <p:cTn id="110" dur="500"/>
                                        <p:tgtEl>
                                          <p:spTgt spid="54"/>
                                        </p:tgtEl>
                                      </p:cBhvr>
                                    </p:animEffect>
                                    <p:set>
                                      <p:cBhvr>
                                        <p:cTn id="11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26" presetClass="emph" presetSubtype="0" fill="hold" grpId="1" nodeType="withEffect">
                                  <p:stCondLst>
                                    <p:cond delay="0"/>
                                  </p:stCondLst>
                                  <p:childTnLst>
                                    <p:animEffect transition="out" filter="fade">
                                      <p:cBhvr>
                                        <p:cTn id="116" dur="500" tmFilter="0, 0; .2, .5; .8, .5; 1, 0"/>
                                        <p:tgtEl>
                                          <p:spTgt spid="56"/>
                                        </p:tgtEl>
                                      </p:cBhvr>
                                    </p:animEffect>
                                    <p:animScale>
                                      <p:cBhvr>
                                        <p:cTn id="117" dur="250" autoRev="1" fill="hold"/>
                                        <p:tgtEl>
                                          <p:spTgt spid="56"/>
                                        </p:tgtEl>
                                      </p:cBhvr>
                                      <p:by x="105000" y="105000"/>
                                    </p:animScale>
                                  </p:childTnLst>
                                </p:cTn>
                              </p:par>
                            </p:childTnLst>
                          </p:cTn>
                        </p:par>
                        <p:par>
                          <p:cTn id="118" fill="hold">
                            <p:stCondLst>
                              <p:cond delay="500"/>
                            </p:stCondLst>
                            <p:childTnLst>
                              <p:par>
                                <p:cTn id="119" presetID="10" presetClass="entr" presetSubtype="0" fill="hold" grpId="0" nodeType="after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fade">
                                      <p:cBhvr>
                                        <p:cTn id="121" dur="500"/>
                                        <p:tgtEl>
                                          <p:spTgt spid="73"/>
                                        </p:tgtEl>
                                      </p:cBhvr>
                                    </p:animEffect>
                                  </p:childTnLst>
                                </p:cTn>
                              </p:par>
                              <p:par>
                                <p:cTn id="122" presetID="10" presetClass="exit" presetSubtype="0" fill="hold" grpId="0" nodeType="withEffect">
                                  <p:stCondLst>
                                    <p:cond delay="0"/>
                                  </p:stCondLst>
                                  <p:childTnLst>
                                    <p:animEffect transition="out" filter="fade">
                                      <p:cBhvr>
                                        <p:cTn id="123" dur="500"/>
                                        <p:tgtEl>
                                          <p:spTgt spid="56"/>
                                        </p:tgtEl>
                                      </p:cBhvr>
                                    </p:animEffect>
                                    <p:set>
                                      <p:cBhvr>
                                        <p:cTn id="124"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57"/>
                    </p:tgtEl>
                  </p:cond>
                </p:stCondLst>
                <p:endSync evt="end" delay="0">
                  <p:rtn val="all"/>
                </p:endSync>
                <p:childTnLst>
                  <p:par>
                    <p:cTn id="126" fill="hold">
                      <p:stCondLst>
                        <p:cond delay="0"/>
                      </p:stCondLst>
                      <p:childTnLst>
                        <p:par>
                          <p:cTn id="127" fill="hold">
                            <p:stCondLst>
                              <p:cond delay="0"/>
                            </p:stCondLst>
                            <p:childTnLst>
                              <p:par>
                                <p:cTn id="128" presetID="26" presetClass="emph" presetSubtype="0" fill="hold" grpId="1" nodeType="withEffect">
                                  <p:stCondLst>
                                    <p:cond delay="0"/>
                                  </p:stCondLst>
                                  <p:childTnLst>
                                    <p:animEffect transition="out" filter="fade">
                                      <p:cBhvr>
                                        <p:cTn id="129" dur="500" tmFilter="0, 0; .2, .5; .8, .5; 1, 0"/>
                                        <p:tgtEl>
                                          <p:spTgt spid="57"/>
                                        </p:tgtEl>
                                      </p:cBhvr>
                                    </p:animEffect>
                                    <p:animScale>
                                      <p:cBhvr>
                                        <p:cTn id="130" dur="250" autoRev="1" fill="hold"/>
                                        <p:tgtEl>
                                          <p:spTgt spid="57"/>
                                        </p:tgtEl>
                                      </p:cBhvr>
                                      <p:by x="105000" y="105000"/>
                                    </p:animScale>
                                  </p:childTnLst>
                                </p:cTn>
                              </p:par>
                            </p:childTnLst>
                          </p:cTn>
                        </p:par>
                        <p:par>
                          <p:cTn id="131" fill="hold">
                            <p:stCondLst>
                              <p:cond delay="500"/>
                            </p:stCondLst>
                            <p:childTnLst>
                              <p:par>
                                <p:cTn id="132" presetID="10" presetClass="entr" presetSubtype="0" fill="hold" grpId="0" nodeType="afterEffect">
                                  <p:stCondLst>
                                    <p:cond delay="0"/>
                                  </p:stCondLst>
                                  <p:childTnLst>
                                    <p:set>
                                      <p:cBhvr>
                                        <p:cTn id="133" dur="1" fill="hold">
                                          <p:stCondLst>
                                            <p:cond delay="0"/>
                                          </p:stCondLst>
                                        </p:cTn>
                                        <p:tgtEl>
                                          <p:spTgt spid="76"/>
                                        </p:tgtEl>
                                        <p:attrNameLst>
                                          <p:attrName>style.visibility</p:attrName>
                                        </p:attrNameLst>
                                      </p:cBhvr>
                                      <p:to>
                                        <p:strVal val="visible"/>
                                      </p:to>
                                    </p:set>
                                    <p:animEffect transition="in" filter="fade">
                                      <p:cBhvr>
                                        <p:cTn id="134" dur="500"/>
                                        <p:tgtEl>
                                          <p:spTgt spid="76"/>
                                        </p:tgtEl>
                                      </p:cBhvr>
                                    </p:animEffect>
                                  </p:childTnLst>
                                </p:cTn>
                              </p:par>
                              <p:par>
                                <p:cTn id="135" presetID="10" presetClass="exit" presetSubtype="0" fill="hold" grpId="0" nodeType="withEffect">
                                  <p:stCondLst>
                                    <p:cond delay="0"/>
                                  </p:stCondLst>
                                  <p:childTnLst>
                                    <p:animEffect transition="out" filter="fade">
                                      <p:cBhvr>
                                        <p:cTn id="136" dur="500"/>
                                        <p:tgtEl>
                                          <p:spTgt spid="57"/>
                                        </p:tgtEl>
                                      </p:cBhvr>
                                    </p:animEffect>
                                    <p:set>
                                      <p:cBhvr>
                                        <p:cTn id="137"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38" restart="whenNotActive" fill="hold" evtFilter="cancelBubble" nodeType="interactiveSeq">
                <p:stCondLst>
                  <p:cond evt="onClick" delay="0">
                    <p:tgtEl>
                      <p:spTgt spid="67"/>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grpId="1" nodeType="withEffect">
                                  <p:stCondLst>
                                    <p:cond delay="0"/>
                                  </p:stCondLst>
                                  <p:childTnLst>
                                    <p:animEffect transition="out" filter="fade">
                                      <p:cBhvr>
                                        <p:cTn id="142" dur="500" tmFilter="0, 0; .2, .5; .8, .5; 1, 0"/>
                                        <p:tgtEl>
                                          <p:spTgt spid="67"/>
                                        </p:tgtEl>
                                      </p:cBhvr>
                                    </p:animEffect>
                                    <p:animScale>
                                      <p:cBhvr>
                                        <p:cTn id="143" dur="250" autoRev="1" fill="hold"/>
                                        <p:tgtEl>
                                          <p:spTgt spid="67"/>
                                        </p:tgtEl>
                                      </p:cBhvr>
                                      <p:by x="105000" y="105000"/>
                                    </p:animScale>
                                  </p:childTnLst>
                                </p:cTn>
                              </p:par>
                            </p:childTnLst>
                          </p:cTn>
                        </p:par>
                        <p:par>
                          <p:cTn id="144" fill="hold">
                            <p:stCondLst>
                              <p:cond delay="500"/>
                            </p:stCondLst>
                            <p:childTnLst>
                              <p:par>
                                <p:cTn id="145" presetID="10" presetClass="entr" presetSubtype="0" fill="hold" grpId="0" nodeType="afterEffect">
                                  <p:stCondLst>
                                    <p:cond delay="0"/>
                                  </p:stCondLst>
                                  <p:childTnLst>
                                    <p:set>
                                      <p:cBhvr>
                                        <p:cTn id="146" dur="1" fill="hold">
                                          <p:stCondLst>
                                            <p:cond delay="0"/>
                                          </p:stCondLst>
                                        </p:cTn>
                                        <p:tgtEl>
                                          <p:spTgt spid="79"/>
                                        </p:tgtEl>
                                        <p:attrNameLst>
                                          <p:attrName>style.visibility</p:attrName>
                                        </p:attrNameLst>
                                      </p:cBhvr>
                                      <p:to>
                                        <p:strVal val="visible"/>
                                      </p:to>
                                    </p:set>
                                    <p:animEffect transition="in" filter="fade">
                                      <p:cBhvr>
                                        <p:cTn id="147" dur="500"/>
                                        <p:tgtEl>
                                          <p:spTgt spid="79"/>
                                        </p:tgtEl>
                                      </p:cBhvr>
                                    </p:animEffect>
                                  </p:childTnLst>
                                </p:cTn>
                              </p:par>
                              <p:par>
                                <p:cTn id="148" presetID="10" presetClass="exit" presetSubtype="0" fill="hold" grpId="0" nodeType="withEffect">
                                  <p:stCondLst>
                                    <p:cond delay="0"/>
                                  </p:stCondLst>
                                  <p:childTnLst>
                                    <p:animEffect transition="out" filter="fade">
                                      <p:cBhvr>
                                        <p:cTn id="149" dur="500"/>
                                        <p:tgtEl>
                                          <p:spTgt spid="67"/>
                                        </p:tgtEl>
                                      </p:cBhvr>
                                    </p:animEffect>
                                    <p:set>
                                      <p:cBhvr>
                                        <p:cTn id="150"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1" restart="whenNotActive" fill="hold" evtFilter="cancelBubble" nodeType="interactiveSeq">
                <p:stCondLst>
                  <p:cond evt="onClick" delay="0">
                    <p:tgtEl>
                      <p:spTgt spid="80"/>
                    </p:tgtEl>
                  </p:cond>
                </p:stCondLst>
                <p:endSync evt="end" delay="0">
                  <p:rtn val="all"/>
                </p:endSync>
                <p:childTnLst>
                  <p:par>
                    <p:cTn id="152" fill="hold">
                      <p:stCondLst>
                        <p:cond delay="0"/>
                      </p:stCondLst>
                      <p:childTnLst>
                        <p:par>
                          <p:cTn id="153" fill="hold">
                            <p:stCondLst>
                              <p:cond delay="0"/>
                            </p:stCondLst>
                            <p:childTnLst>
                              <p:par>
                                <p:cTn id="154" presetID="26" presetClass="emph" presetSubtype="0" fill="hold" grpId="1" nodeType="withEffect">
                                  <p:stCondLst>
                                    <p:cond delay="0"/>
                                  </p:stCondLst>
                                  <p:childTnLst>
                                    <p:animEffect transition="out" filter="fade">
                                      <p:cBhvr>
                                        <p:cTn id="155" dur="500" tmFilter="0, 0; .2, .5; .8, .5; 1, 0"/>
                                        <p:tgtEl>
                                          <p:spTgt spid="80"/>
                                        </p:tgtEl>
                                      </p:cBhvr>
                                    </p:animEffect>
                                    <p:animScale>
                                      <p:cBhvr>
                                        <p:cTn id="156" dur="250" autoRev="1" fill="hold"/>
                                        <p:tgtEl>
                                          <p:spTgt spid="80"/>
                                        </p:tgtEl>
                                      </p:cBhvr>
                                      <p:by x="105000" y="105000"/>
                                    </p:animScale>
                                  </p:childTnLst>
                                </p:cTn>
                              </p:par>
                            </p:childTnLst>
                          </p:cTn>
                        </p:par>
                        <p:par>
                          <p:cTn id="157" fill="hold">
                            <p:stCondLst>
                              <p:cond delay="500"/>
                            </p:stCondLst>
                            <p:childTnLst>
                              <p:par>
                                <p:cTn id="158" presetID="10" presetClass="entr" presetSubtype="0" fill="hold" grpId="0" nodeType="afterEffect">
                                  <p:stCondLst>
                                    <p:cond delay="0"/>
                                  </p:stCondLst>
                                  <p:childTnLst>
                                    <p:set>
                                      <p:cBhvr>
                                        <p:cTn id="159" dur="1" fill="hold">
                                          <p:stCondLst>
                                            <p:cond delay="0"/>
                                          </p:stCondLst>
                                        </p:cTn>
                                        <p:tgtEl>
                                          <p:spTgt spid="75"/>
                                        </p:tgtEl>
                                        <p:attrNameLst>
                                          <p:attrName>style.visibility</p:attrName>
                                        </p:attrNameLst>
                                      </p:cBhvr>
                                      <p:to>
                                        <p:strVal val="visible"/>
                                      </p:to>
                                    </p:set>
                                    <p:animEffect transition="in" filter="fade">
                                      <p:cBhvr>
                                        <p:cTn id="160" dur="500"/>
                                        <p:tgtEl>
                                          <p:spTgt spid="75"/>
                                        </p:tgtEl>
                                      </p:cBhvr>
                                    </p:animEffect>
                                  </p:childTnLst>
                                </p:cTn>
                              </p:par>
                              <p:par>
                                <p:cTn id="161" presetID="10" presetClass="exit" presetSubtype="0" fill="hold" grpId="0" nodeType="withEffect">
                                  <p:stCondLst>
                                    <p:cond delay="0"/>
                                  </p:stCondLst>
                                  <p:childTnLst>
                                    <p:animEffect transition="out" filter="fade">
                                      <p:cBhvr>
                                        <p:cTn id="162" dur="500"/>
                                        <p:tgtEl>
                                          <p:spTgt spid="80"/>
                                        </p:tgtEl>
                                      </p:cBhvr>
                                    </p:animEffect>
                                    <p:set>
                                      <p:cBhvr>
                                        <p:cTn id="163"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childTnLst>
        </p:cTn>
      </p:par>
    </p:tnLst>
    <p:bldLst>
      <p:bldP spid="45" grpId="0" animBg="1"/>
      <p:bldP spid="44" grpId="0" animBg="1"/>
      <p:bldP spid="44" grpId="1" animBg="1"/>
      <p:bldP spid="47" grpId="0" animBg="1"/>
      <p:bldP spid="47"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6" grpId="0" animBg="1"/>
      <p:bldP spid="56" grpId="1" animBg="1"/>
      <p:bldP spid="57" grpId="0" animBg="1"/>
      <p:bldP spid="57" grpId="1" animBg="1"/>
      <p:bldP spid="67" grpId="0" animBg="1"/>
      <p:bldP spid="67" grpId="1"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F68116-C956-6044-844E-8FAA60C11311}"/>
              </a:ext>
            </a:extLst>
          </p:cNvPr>
          <p:cNvSpPr/>
          <p:nvPr/>
        </p:nvSpPr>
        <p:spPr>
          <a:xfrm rot="5400000">
            <a:off x="3806895" y="-1456709"/>
            <a:ext cx="1507062" cy="8253792"/>
          </a:xfrm>
          <a:prstGeom prst="rect">
            <a:avLst/>
          </a:prstGeom>
          <a:solidFill>
            <a:srgbClr val="B5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title"/>
          </p:nvPr>
        </p:nvSpPr>
        <p:spPr>
          <a:xfrm>
            <a:off x="445104" y="407418"/>
            <a:ext cx="8253792" cy="945377"/>
          </a:xfrm>
          <a:prstGeom prst="round2SameRect">
            <a:avLst/>
          </a:prstGeom>
          <a:solidFill>
            <a:srgbClr val="019486"/>
          </a:solidFill>
        </p:spPr>
        <p:txBody>
          <a:bodyPr/>
          <a:lstStyle/>
          <a:p>
            <a:r>
              <a:rPr lang="en-GB" sz="3600" dirty="0">
                <a:solidFill>
                  <a:schemeClr val="bg1"/>
                </a:solidFill>
                <a:latin typeface="+mn-lt"/>
              </a:rPr>
              <a:t>Consonants and Vowels</a:t>
            </a:r>
          </a:p>
        </p:txBody>
      </p:sp>
      <p:sp>
        <p:nvSpPr>
          <p:cNvPr id="9" name="Rectangle 8">
            <a:extLst>
              <a:ext uri="{FF2B5EF4-FFF2-40B4-BE49-F238E27FC236}">
                <a16:creationId xmlns:a16="http://schemas.microsoft.com/office/drawing/2014/main" id="{EC8F0060-CB88-7649-9933-9A89D062A1B8}"/>
              </a:ext>
            </a:extLst>
          </p:cNvPr>
          <p:cNvSpPr/>
          <p:nvPr/>
        </p:nvSpPr>
        <p:spPr>
          <a:xfrm>
            <a:off x="218883" y="2075551"/>
            <a:ext cx="8480016" cy="615553"/>
          </a:xfrm>
          <a:prstGeom prst="rect">
            <a:avLst/>
          </a:prstGeom>
        </p:spPr>
        <p:txBody>
          <a:bodyPr wrap="square" lIns="0" tIns="0" rIns="0" bIns="0">
            <a:spAutoFit/>
          </a:bodyPr>
          <a:lstStyle/>
          <a:p>
            <a:pPr algn="ctr" eaLnBrk="1" fontAlgn="auto" hangingPunct="1">
              <a:spcBef>
                <a:spcPts val="0"/>
              </a:spcBef>
              <a:spcAft>
                <a:spcPts val="0"/>
              </a:spcAft>
              <a:defRPr/>
            </a:pPr>
            <a:r>
              <a:rPr lang="en-GB" sz="2000" b="1" dirty="0">
                <a:solidFill>
                  <a:srgbClr val="0076B0"/>
                </a:solidFill>
                <a:latin typeface="+mn-lt"/>
              </a:rPr>
              <a:t>Vowels</a:t>
            </a:r>
            <a:r>
              <a:rPr lang="en-GB" sz="2000" dirty="0">
                <a:latin typeface="+mn-lt"/>
              </a:rPr>
              <a:t> are the letters: </a:t>
            </a:r>
            <a:r>
              <a:rPr lang="en-GB" sz="2000" b="1" dirty="0">
                <a:latin typeface="+mn-lt"/>
              </a:rPr>
              <a:t>a</a:t>
            </a:r>
            <a:r>
              <a:rPr lang="en-GB" sz="2000" dirty="0">
                <a:latin typeface="+mn-lt"/>
              </a:rPr>
              <a:t>, </a:t>
            </a:r>
            <a:r>
              <a:rPr lang="en-GB" sz="2000" b="1" dirty="0">
                <a:latin typeface="+mn-lt"/>
              </a:rPr>
              <a:t>e</a:t>
            </a:r>
            <a:r>
              <a:rPr lang="en-GB" sz="2000" dirty="0">
                <a:latin typeface="+mn-lt"/>
              </a:rPr>
              <a:t>, </a:t>
            </a:r>
            <a:r>
              <a:rPr lang="en-GB" sz="2000" b="1" dirty="0" err="1">
                <a:latin typeface="+mn-lt"/>
              </a:rPr>
              <a:t>i</a:t>
            </a:r>
            <a:r>
              <a:rPr lang="en-GB" sz="2000" dirty="0">
                <a:latin typeface="+mn-lt"/>
              </a:rPr>
              <a:t>, </a:t>
            </a:r>
            <a:r>
              <a:rPr lang="en-GB" sz="2000" b="1" dirty="0">
                <a:latin typeface="+mn-lt"/>
              </a:rPr>
              <a:t>o</a:t>
            </a:r>
            <a:r>
              <a:rPr lang="en-GB" sz="2000" dirty="0">
                <a:latin typeface="+mn-lt"/>
              </a:rPr>
              <a:t>, </a:t>
            </a:r>
            <a:r>
              <a:rPr lang="en-GB" sz="2000" b="1" dirty="0">
                <a:latin typeface="+mn-lt"/>
              </a:rPr>
              <a:t>u</a:t>
            </a:r>
            <a:r>
              <a:rPr lang="en-GB" sz="2000" dirty="0">
                <a:latin typeface="+mn-lt"/>
              </a:rPr>
              <a:t> </a:t>
            </a:r>
            <a:br>
              <a:rPr lang="en-GB" sz="2000" dirty="0">
                <a:latin typeface="+mn-lt"/>
              </a:rPr>
            </a:br>
            <a:r>
              <a:rPr lang="en-GB" sz="2000" dirty="0">
                <a:latin typeface="+mn-lt"/>
              </a:rPr>
              <a:t>and sometimes </a:t>
            </a:r>
            <a:r>
              <a:rPr lang="en-GB" sz="2000" b="1" dirty="0">
                <a:latin typeface="+mn-lt"/>
              </a:rPr>
              <a:t>y</a:t>
            </a:r>
            <a:r>
              <a:rPr lang="en-GB" sz="2000" dirty="0">
                <a:latin typeface="+mn-lt"/>
              </a:rPr>
              <a:t>.</a:t>
            </a:r>
          </a:p>
        </p:txBody>
      </p:sp>
      <p:sp>
        <p:nvSpPr>
          <p:cNvPr id="10" name="Rectangle 9">
            <a:extLst>
              <a:ext uri="{FF2B5EF4-FFF2-40B4-BE49-F238E27FC236}">
                <a16:creationId xmlns:a16="http://schemas.microsoft.com/office/drawing/2014/main" id="{1F827E3D-65F4-524C-A80C-3FC78EFC2976}"/>
              </a:ext>
            </a:extLst>
          </p:cNvPr>
          <p:cNvSpPr/>
          <p:nvPr/>
        </p:nvSpPr>
        <p:spPr>
          <a:xfrm>
            <a:off x="218882" y="2813771"/>
            <a:ext cx="8480016" cy="430887"/>
          </a:xfrm>
          <a:prstGeom prst="rect">
            <a:avLst/>
          </a:prstGeom>
        </p:spPr>
        <p:txBody>
          <a:bodyPr wrap="square" lIns="0" tIns="0" rIns="0" bIns="0">
            <a:spAutoFit/>
          </a:bodyPr>
          <a:lstStyle/>
          <a:p>
            <a:pPr algn="ctr">
              <a:defRPr/>
            </a:pPr>
            <a:r>
              <a:rPr lang="en-GB" sz="2800" b="1" dirty="0"/>
              <a:t>a       e       </a:t>
            </a:r>
            <a:r>
              <a:rPr lang="en-GB" sz="2800" b="1" dirty="0" err="1"/>
              <a:t>i</a:t>
            </a:r>
            <a:r>
              <a:rPr lang="en-GB" sz="2800" b="1" dirty="0"/>
              <a:t>      o      u</a:t>
            </a:r>
          </a:p>
        </p:txBody>
      </p:sp>
      <p:sp>
        <p:nvSpPr>
          <p:cNvPr id="14" name="Rectangle 13">
            <a:extLst>
              <a:ext uri="{FF2B5EF4-FFF2-40B4-BE49-F238E27FC236}">
                <a16:creationId xmlns:a16="http://schemas.microsoft.com/office/drawing/2014/main" id="{A84B2ED2-BC72-E748-955A-D881F8588B46}"/>
              </a:ext>
            </a:extLst>
          </p:cNvPr>
          <p:cNvSpPr/>
          <p:nvPr/>
        </p:nvSpPr>
        <p:spPr>
          <a:xfrm rot="5400000">
            <a:off x="3675111" y="530090"/>
            <a:ext cx="1770629" cy="8253792"/>
          </a:xfrm>
          <a:prstGeom prst="rect">
            <a:avLst/>
          </a:prstGeom>
          <a:solidFill>
            <a:srgbClr val="CFB6D9">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A376A4-D4D7-4E4E-A3A1-3187EBA5B16C}"/>
              </a:ext>
            </a:extLst>
          </p:cNvPr>
          <p:cNvSpPr/>
          <p:nvPr/>
        </p:nvSpPr>
        <p:spPr>
          <a:xfrm>
            <a:off x="744076" y="3934073"/>
            <a:ext cx="7632700" cy="615553"/>
          </a:xfrm>
          <a:prstGeom prst="rect">
            <a:avLst/>
          </a:prstGeom>
        </p:spPr>
        <p:txBody>
          <a:bodyPr lIns="0" tIns="0" rIns="0" bIns="0">
            <a:spAutoFit/>
          </a:bodyPr>
          <a:lstStyle/>
          <a:p>
            <a:pPr algn="ctr" eaLnBrk="1" fontAlgn="auto" hangingPunct="1">
              <a:spcBef>
                <a:spcPts val="0"/>
              </a:spcBef>
              <a:spcAft>
                <a:spcPts val="0"/>
              </a:spcAft>
              <a:defRPr/>
            </a:pPr>
            <a:r>
              <a:rPr lang="en-GB" sz="2000" b="1" dirty="0">
                <a:solidFill>
                  <a:schemeClr val="accent6">
                    <a:lumMod val="75000"/>
                  </a:schemeClr>
                </a:solidFill>
                <a:latin typeface="+mn-lt"/>
              </a:rPr>
              <a:t>Consonants</a:t>
            </a:r>
            <a:r>
              <a:rPr lang="en-GB" sz="2000" dirty="0">
                <a:latin typeface="+mn-lt"/>
              </a:rPr>
              <a:t> are all the other letters, </a:t>
            </a:r>
            <a:br>
              <a:rPr lang="en-GB" sz="2000" dirty="0">
                <a:latin typeface="+mn-lt"/>
              </a:rPr>
            </a:br>
            <a:r>
              <a:rPr lang="en-GB" sz="2000" dirty="0">
                <a:latin typeface="+mn-lt"/>
              </a:rPr>
              <a:t>such as: </a:t>
            </a:r>
            <a:r>
              <a:rPr lang="en-GB" sz="2000" b="1" dirty="0">
                <a:latin typeface="+mn-lt"/>
              </a:rPr>
              <a:t>b</a:t>
            </a:r>
            <a:r>
              <a:rPr lang="en-GB" sz="2000" dirty="0">
                <a:latin typeface="+mn-lt"/>
              </a:rPr>
              <a:t>, </a:t>
            </a:r>
            <a:r>
              <a:rPr lang="en-GB" sz="2000" b="1" dirty="0">
                <a:latin typeface="+mn-lt"/>
              </a:rPr>
              <a:t>d</a:t>
            </a:r>
            <a:r>
              <a:rPr lang="en-GB" sz="2000" dirty="0">
                <a:latin typeface="+mn-lt"/>
              </a:rPr>
              <a:t>, </a:t>
            </a:r>
            <a:r>
              <a:rPr lang="en-GB" sz="2000" b="1" dirty="0">
                <a:latin typeface="+mn-lt"/>
              </a:rPr>
              <a:t>t</a:t>
            </a:r>
            <a:r>
              <a:rPr lang="en-GB" sz="2000" dirty="0">
                <a:latin typeface="+mn-lt"/>
              </a:rPr>
              <a:t>, </a:t>
            </a:r>
            <a:r>
              <a:rPr lang="en-GB" sz="2000" b="1" dirty="0">
                <a:latin typeface="+mn-lt"/>
              </a:rPr>
              <a:t>s</a:t>
            </a:r>
            <a:r>
              <a:rPr lang="en-GB" sz="2000" dirty="0">
                <a:latin typeface="+mn-lt"/>
              </a:rPr>
              <a:t>, etc.</a:t>
            </a:r>
          </a:p>
        </p:txBody>
      </p:sp>
      <p:sp>
        <p:nvSpPr>
          <p:cNvPr id="12" name="Rectangle 11">
            <a:extLst>
              <a:ext uri="{FF2B5EF4-FFF2-40B4-BE49-F238E27FC236}">
                <a16:creationId xmlns:a16="http://schemas.microsoft.com/office/drawing/2014/main" id="{252B3582-694C-E342-83CF-9BC17DEA87F7}"/>
              </a:ext>
            </a:extLst>
          </p:cNvPr>
          <p:cNvSpPr/>
          <p:nvPr/>
        </p:nvSpPr>
        <p:spPr>
          <a:xfrm>
            <a:off x="755650" y="4656914"/>
            <a:ext cx="7632700" cy="430887"/>
          </a:xfrm>
          <a:prstGeom prst="rect">
            <a:avLst/>
          </a:prstGeom>
        </p:spPr>
        <p:txBody>
          <a:bodyPr lIns="0" tIns="0" rIns="0" bIns="0">
            <a:spAutoFit/>
          </a:bodyPr>
          <a:lstStyle/>
          <a:p>
            <a:pPr algn="ctr" eaLnBrk="1" fontAlgn="auto" hangingPunct="1">
              <a:spcBef>
                <a:spcPts val="0"/>
              </a:spcBef>
              <a:spcAft>
                <a:spcPts val="0"/>
              </a:spcAft>
              <a:defRPr/>
            </a:pPr>
            <a:r>
              <a:rPr lang="en-GB" sz="2800" dirty="0">
                <a:solidFill>
                  <a:schemeClr val="bg1">
                    <a:lumMod val="50000"/>
                  </a:schemeClr>
                </a:solidFill>
                <a:latin typeface="+mn-lt"/>
              </a:rPr>
              <a:t>a</a:t>
            </a:r>
            <a:r>
              <a:rPr lang="en-GB" sz="2800" dirty="0">
                <a:latin typeface="+mn-lt"/>
              </a:rPr>
              <a:t> </a:t>
            </a:r>
            <a:r>
              <a:rPr lang="en-GB" sz="2800" b="1" dirty="0">
                <a:solidFill>
                  <a:schemeClr val="accent6">
                    <a:lumMod val="75000"/>
                  </a:schemeClr>
                </a:solidFill>
                <a:latin typeface="+mn-lt"/>
              </a:rPr>
              <a:t>b c d</a:t>
            </a:r>
            <a:r>
              <a:rPr lang="en-GB" sz="2800" dirty="0">
                <a:latin typeface="+mn-lt"/>
              </a:rPr>
              <a:t> </a:t>
            </a:r>
            <a:r>
              <a:rPr lang="en-GB" sz="2800" dirty="0">
                <a:solidFill>
                  <a:schemeClr val="bg1">
                    <a:lumMod val="50000"/>
                  </a:schemeClr>
                </a:solidFill>
                <a:latin typeface="+mn-lt"/>
              </a:rPr>
              <a:t>e</a:t>
            </a:r>
            <a:r>
              <a:rPr lang="en-GB" sz="2800" dirty="0">
                <a:latin typeface="+mn-lt"/>
              </a:rPr>
              <a:t> </a:t>
            </a:r>
            <a:r>
              <a:rPr lang="en-GB" sz="2800" b="1" dirty="0">
                <a:solidFill>
                  <a:schemeClr val="accent6">
                    <a:lumMod val="75000"/>
                  </a:schemeClr>
                </a:solidFill>
                <a:latin typeface="+mn-lt"/>
              </a:rPr>
              <a:t>f g h </a:t>
            </a:r>
            <a:r>
              <a:rPr lang="en-GB" sz="2800" dirty="0" err="1">
                <a:solidFill>
                  <a:schemeClr val="bg1">
                    <a:lumMod val="50000"/>
                  </a:schemeClr>
                </a:solidFill>
                <a:latin typeface="+mn-lt"/>
              </a:rPr>
              <a:t>i</a:t>
            </a:r>
            <a:r>
              <a:rPr lang="en-GB" sz="2800" dirty="0">
                <a:latin typeface="+mn-lt"/>
              </a:rPr>
              <a:t> </a:t>
            </a:r>
            <a:r>
              <a:rPr lang="en-GB" sz="2800" b="1" dirty="0">
                <a:solidFill>
                  <a:schemeClr val="accent6">
                    <a:lumMod val="75000"/>
                  </a:schemeClr>
                </a:solidFill>
                <a:latin typeface="+mn-lt"/>
              </a:rPr>
              <a:t>j k l m n </a:t>
            </a:r>
            <a:r>
              <a:rPr lang="en-GB" sz="2800" dirty="0">
                <a:solidFill>
                  <a:schemeClr val="bg1">
                    <a:lumMod val="50000"/>
                  </a:schemeClr>
                </a:solidFill>
                <a:latin typeface="+mn-lt"/>
              </a:rPr>
              <a:t>o</a:t>
            </a:r>
            <a:r>
              <a:rPr lang="en-GB" sz="2800" dirty="0">
                <a:latin typeface="+mn-lt"/>
              </a:rPr>
              <a:t> </a:t>
            </a:r>
            <a:r>
              <a:rPr lang="en-GB" sz="2800" b="1" dirty="0">
                <a:solidFill>
                  <a:schemeClr val="accent6">
                    <a:lumMod val="75000"/>
                  </a:schemeClr>
                </a:solidFill>
                <a:latin typeface="+mn-lt"/>
              </a:rPr>
              <a:t>p q r s t </a:t>
            </a:r>
            <a:r>
              <a:rPr lang="en-GB" sz="2800" dirty="0">
                <a:solidFill>
                  <a:schemeClr val="bg1">
                    <a:lumMod val="50000"/>
                  </a:schemeClr>
                </a:solidFill>
                <a:latin typeface="+mn-lt"/>
              </a:rPr>
              <a:t>u</a:t>
            </a:r>
            <a:r>
              <a:rPr lang="en-GB" sz="2800" dirty="0">
                <a:latin typeface="+mn-lt"/>
              </a:rPr>
              <a:t> </a:t>
            </a:r>
            <a:r>
              <a:rPr lang="en-GB" sz="2800" b="1" dirty="0">
                <a:solidFill>
                  <a:schemeClr val="accent6">
                    <a:lumMod val="75000"/>
                  </a:schemeClr>
                </a:solidFill>
                <a:latin typeface="+mn-lt"/>
              </a:rPr>
              <a:t>v w x y z</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animBg="1"/>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1BB845B6-BB90-5346-BC80-72ED7122EC52}"/>
              </a:ext>
            </a:extLst>
          </p:cNvPr>
          <p:cNvSpPr/>
          <p:nvPr/>
        </p:nvSpPr>
        <p:spPr>
          <a:xfrm rot="5400000">
            <a:off x="2734803" y="478098"/>
            <a:ext cx="1896801" cy="6476202"/>
          </a:xfrm>
          <a:prstGeom prst="round2SameRect">
            <a:avLst/>
          </a:prstGeom>
          <a:solidFill>
            <a:srgbClr val="FEE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title"/>
          </p:nvPr>
        </p:nvSpPr>
        <p:spPr>
          <a:xfrm>
            <a:off x="445104" y="407418"/>
            <a:ext cx="8253792" cy="945377"/>
          </a:xfrm>
          <a:prstGeom prst="round2SameRect">
            <a:avLst/>
          </a:prstGeom>
          <a:solidFill>
            <a:srgbClr val="019486"/>
          </a:solidFill>
        </p:spPr>
        <p:txBody>
          <a:bodyPr/>
          <a:lstStyle/>
          <a:p>
            <a:r>
              <a:rPr lang="en-GB" sz="3600" dirty="0">
                <a:solidFill>
                  <a:schemeClr val="bg1"/>
                </a:solidFill>
                <a:latin typeface="+mn-lt"/>
              </a:rPr>
              <a:t>Rule</a:t>
            </a:r>
          </a:p>
        </p:txBody>
      </p:sp>
      <p:sp>
        <p:nvSpPr>
          <p:cNvPr id="5" name="Rectangle 4"/>
          <p:cNvSpPr/>
          <p:nvPr/>
        </p:nvSpPr>
        <p:spPr>
          <a:xfrm>
            <a:off x="755651" y="3243091"/>
            <a:ext cx="4395084" cy="923330"/>
          </a:xfrm>
          <a:prstGeom prst="rect">
            <a:avLst/>
          </a:prstGeom>
        </p:spPr>
        <p:txBody>
          <a:bodyPr wrap="square" lIns="0" tIns="0" rIns="0" bIns="0">
            <a:spAutoFit/>
          </a:bodyPr>
          <a:lstStyle/>
          <a:p>
            <a:r>
              <a:rPr lang="en-GB" sz="2000" dirty="0"/>
              <a:t>If a word has a short vowel with only one consonant after it, then double the consonant in the spelling.</a:t>
            </a:r>
          </a:p>
        </p:txBody>
      </p:sp>
      <p:pic>
        <p:nvPicPr>
          <p:cNvPr id="8" name="Picture 7">
            <a:extLst>
              <a:ext uri="{FF2B5EF4-FFF2-40B4-BE49-F238E27FC236}">
                <a16:creationId xmlns:a16="http://schemas.microsoft.com/office/drawing/2014/main" id="{09C0E9EC-1A3F-3D4A-99EB-98B5E210446A}"/>
              </a:ext>
            </a:extLst>
          </p:cNvPr>
          <p:cNvPicPr>
            <a:picLocks noChangeAspect="1"/>
          </p:cNvPicPr>
          <p:nvPr/>
        </p:nvPicPr>
        <p:blipFill>
          <a:blip r:embed="rId2">
            <a:extLst>
              <a:ext uri="{28A0092B-C50C-407E-A947-70E740481C1C}">
                <a14:useLocalDpi xmlns:a14="http://schemas.microsoft.com/office/drawing/2010/main" val="0"/>
              </a:ext>
            </a:extLst>
          </a:blip>
          <a:srcRect l="1092" r="1092"/>
          <a:stretch/>
        </p:blipFill>
        <p:spPr>
          <a:xfrm>
            <a:off x="5852068" y="2193063"/>
            <a:ext cx="2510640" cy="4216078"/>
          </a:xfrm>
          <a:prstGeom prst="rect">
            <a:avLst/>
          </a:prstGeom>
        </p:spPr>
      </p:pic>
    </p:spTree>
    <p:extLst>
      <p:ext uri="{BB962C8B-B14F-4D97-AF65-F5344CB8AC3E}">
        <p14:creationId xmlns:p14="http://schemas.microsoft.com/office/powerpoint/2010/main" val="42250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5104" y="407418"/>
            <a:ext cx="8253792" cy="1189888"/>
          </a:xfrm>
          <a:prstGeom prst="round2SameRect">
            <a:avLst/>
          </a:prstGeom>
          <a:solidFill>
            <a:srgbClr val="019486"/>
          </a:solidFill>
        </p:spPr>
        <p:txBody>
          <a:bodyPr/>
          <a:lstStyle/>
          <a:p>
            <a:pPr algn="ctr"/>
            <a:r>
              <a:rPr lang="en-GB" sz="3600" dirty="0">
                <a:solidFill>
                  <a:schemeClr val="bg1"/>
                </a:solidFill>
                <a:latin typeface="+mn-lt"/>
              </a:rPr>
              <a:t>Short Vowel Sounds With </a:t>
            </a:r>
            <a:br>
              <a:rPr lang="en-GB" sz="3600" dirty="0">
                <a:solidFill>
                  <a:schemeClr val="bg1"/>
                </a:solidFill>
                <a:latin typeface="+mn-lt"/>
              </a:rPr>
            </a:br>
            <a:r>
              <a:rPr lang="en-GB" sz="3600" dirty="0">
                <a:solidFill>
                  <a:schemeClr val="bg1"/>
                </a:solidFill>
                <a:latin typeface="+mn-lt"/>
              </a:rPr>
              <a:t>One Consonant</a:t>
            </a:r>
          </a:p>
        </p:txBody>
      </p:sp>
      <p:graphicFrame>
        <p:nvGraphicFramePr>
          <p:cNvPr id="2" name="Table 6">
            <a:extLst>
              <a:ext uri="{FF2B5EF4-FFF2-40B4-BE49-F238E27FC236}">
                <a16:creationId xmlns:a16="http://schemas.microsoft.com/office/drawing/2014/main" id="{C62C010D-89C3-A24F-B4AD-8C158B14D152}"/>
              </a:ext>
            </a:extLst>
          </p:cNvPr>
          <p:cNvGraphicFramePr>
            <a:graphicFrameLocks noGrp="1"/>
          </p:cNvGraphicFramePr>
          <p:nvPr>
            <p:extLst>
              <p:ext uri="{D42A27DB-BD31-4B8C-83A1-F6EECF244321}">
                <p14:modId xmlns:p14="http://schemas.microsoft.com/office/powerpoint/2010/main" val="1958595623"/>
              </p:ext>
            </p:extLst>
          </p:nvPr>
        </p:nvGraphicFramePr>
        <p:xfrm>
          <a:off x="938263" y="2271289"/>
          <a:ext cx="7267473" cy="2232200"/>
        </p:xfrm>
        <a:graphic>
          <a:graphicData uri="http://schemas.openxmlformats.org/drawingml/2006/table">
            <a:tbl>
              <a:tblPr firstRow="1" bandRow="1">
                <a:tableStyleId>{5C22544A-7EE6-4342-B048-85BDC9FD1C3A}</a:tableStyleId>
              </a:tblPr>
              <a:tblGrid>
                <a:gridCol w="2422491">
                  <a:extLst>
                    <a:ext uri="{9D8B030D-6E8A-4147-A177-3AD203B41FA5}">
                      <a16:colId xmlns:a16="http://schemas.microsoft.com/office/drawing/2014/main" val="2946111650"/>
                    </a:ext>
                  </a:extLst>
                </a:gridCol>
                <a:gridCol w="2422491">
                  <a:extLst>
                    <a:ext uri="{9D8B030D-6E8A-4147-A177-3AD203B41FA5}">
                      <a16:colId xmlns:a16="http://schemas.microsoft.com/office/drawing/2014/main" val="3481103496"/>
                    </a:ext>
                  </a:extLst>
                </a:gridCol>
                <a:gridCol w="2422491">
                  <a:extLst>
                    <a:ext uri="{9D8B030D-6E8A-4147-A177-3AD203B41FA5}">
                      <a16:colId xmlns:a16="http://schemas.microsoft.com/office/drawing/2014/main" val="4211805038"/>
                    </a:ext>
                  </a:extLst>
                </a:gridCol>
              </a:tblGrid>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extLst>
                  <a:ext uri="{0D108BD9-81ED-4DB2-BD59-A6C34878D82A}">
                    <a16:rowId xmlns:a16="http://schemas.microsoft.com/office/drawing/2014/main" val="575115712"/>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extLst>
                  <a:ext uri="{0D108BD9-81ED-4DB2-BD59-A6C34878D82A}">
                    <a16:rowId xmlns:a16="http://schemas.microsoft.com/office/drawing/2014/main" val="1178010138"/>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extLst>
                  <a:ext uri="{0D108BD9-81ED-4DB2-BD59-A6C34878D82A}">
                    <a16:rowId xmlns:a16="http://schemas.microsoft.com/office/drawing/2014/main" val="130162929"/>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extLst>
                  <a:ext uri="{0D108BD9-81ED-4DB2-BD59-A6C34878D82A}">
                    <a16:rowId xmlns:a16="http://schemas.microsoft.com/office/drawing/2014/main" val="3293955180"/>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EEAA"/>
                    </a:solidFill>
                  </a:tcPr>
                </a:tc>
                <a:extLst>
                  <a:ext uri="{0D108BD9-81ED-4DB2-BD59-A6C34878D82A}">
                    <a16:rowId xmlns:a16="http://schemas.microsoft.com/office/drawing/2014/main" val="2267472857"/>
                  </a:ext>
                </a:extLst>
              </a:tr>
            </a:tbl>
          </a:graphicData>
        </a:graphic>
      </p:graphicFrame>
      <p:pic>
        <p:nvPicPr>
          <p:cNvPr id="12" name="Picture 11" descr="A picture containing clipart&#10;&#10;Description automatically generated">
            <a:extLst>
              <a:ext uri="{FF2B5EF4-FFF2-40B4-BE49-F238E27FC236}">
                <a16:creationId xmlns:a16="http://schemas.microsoft.com/office/drawing/2014/main" id="{33228998-F58D-D348-B4F1-A4C037A5A74F}"/>
              </a:ext>
            </a:extLst>
          </p:cNvPr>
          <p:cNvPicPr>
            <a:picLocks noChangeAspect="1"/>
          </p:cNvPicPr>
          <p:nvPr/>
        </p:nvPicPr>
        <p:blipFill rotWithShape="1">
          <a:blip r:embed="rId2">
            <a:extLst>
              <a:ext uri="{28A0092B-C50C-407E-A947-70E740481C1C}">
                <a14:useLocalDpi xmlns:a14="http://schemas.microsoft.com/office/drawing/2010/main" val="0"/>
              </a:ext>
            </a:extLst>
          </a:blip>
          <a:srcRect l="8942"/>
          <a:stretch/>
        </p:blipFill>
        <p:spPr>
          <a:xfrm>
            <a:off x="445104" y="3743811"/>
            <a:ext cx="1475136" cy="2661052"/>
          </a:xfrm>
          <a:prstGeom prst="rect">
            <a:avLst/>
          </a:prstGeom>
        </p:spPr>
      </p:pic>
      <p:sp>
        <p:nvSpPr>
          <p:cNvPr id="4" name="Rectangle 3">
            <a:extLst>
              <a:ext uri="{FF2B5EF4-FFF2-40B4-BE49-F238E27FC236}">
                <a16:creationId xmlns:a16="http://schemas.microsoft.com/office/drawing/2014/main" id="{4863E0BC-72FA-3442-9585-523C47160CF7}"/>
              </a:ext>
            </a:extLst>
          </p:cNvPr>
          <p:cNvSpPr/>
          <p:nvPr/>
        </p:nvSpPr>
        <p:spPr>
          <a:xfrm>
            <a:off x="938264" y="2311736"/>
            <a:ext cx="2414536" cy="369332"/>
          </a:xfrm>
          <a:prstGeom prst="rect">
            <a:avLst/>
          </a:prstGeom>
        </p:spPr>
        <p:txBody>
          <a:bodyPr wrap="square">
            <a:spAutoFit/>
          </a:bodyPr>
          <a:lstStyle/>
          <a:p>
            <a:pPr algn="ctr"/>
            <a:r>
              <a:rPr lang="en-US" dirty="0"/>
              <a:t>lap</a:t>
            </a:r>
          </a:p>
        </p:txBody>
      </p:sp>
      <p:sp>
        <p:nvSpPr>
          <p:cNvPr id="9" name="Rectangle 8">
            <a:extLst>
              <a:ext uri="{FF2B5EF4-FFF2-40B4-BE49-F238E27FC236}">
                <a16:creationId xmlns:a16="http://schemas.microsoft.com/office/drawing/2014/main" id="{403B96F9-9C0F-F744-B4C6-1F21D9425843}"/>
              </a:ext>
            </a:extLst>
          </p:cNvPr>
          <p:cNvSpPr/>
          <p:nvPr/>
        </p:nvSpPr>
        <p:spPr>
          <a:xfrm>
            <a:off x="5791200" y="2311736"/>
            <a:ext cx="2414536" cy="369332"/>
          </a:xfrm>
          <a:prstGeom prst="rect">
            <a:avLst/>
          </a:prstGeom>
        </p:spPr>
        <p:txBody>
          <a:bodyPr wrap="square">
            <a:spAutoFit/>
          </a:bodyPr>
          <a:lstStyle/>
          <a:p>
            <a:pPr algn="ctr"/>
            <a:r>
              <a:rPr lang="en-US" dirty="0"/>
              <a:t>lapped</a:t>
            </a:r>
          </a:p>
        </p:txBody>
      </p:sp>
      <p:sp>
        <p:nvSpPr>
          <p:cNvPr id="10" name="Rectangle 9">
            <a:extLst>
              <a:ext uri="{FF2B5EF4-FFF2-40B4-BE49-F238E27FC236}">
                <a16:creationId xmlns:a16="http://schemas.microsoft.com/office/drawing/2014/main" id="{40C0A6C5-72B4-AA4D-A2F8-FF182731FA92}"/>
              </a:ext>
            </a:extLst>
          </p:cNvPr>
          <p:cNvSpPr/>
          <p:nvPr/>
        </p:nvSpPr>
        <p:spPr>
          <a:xfrm>
            <a:off x="4071994" y="2310940"/>
            <a:ext cx="675075" cy="369332"/>
          </a:xfrm>
          <a:prstGeom prst="rect">
            <a:avLst/>
          </a:prstGeom>
        </p:spPr>
        <p:txBody>
          <a:bodyPr wrap="square">
            <a:spAutoFit/>
          </a:bodyPr>
          <a:lstStyle/>
          <a:p>
            <a:pPr algn="ctr"/>
            <a:r>
              <a:rPr lang="en-US" dirty="0"/>
              <a:t>lap</a:t>
            </a:r>
          </a:p>
        </p:txBody>
      </p:sp>
      <p:sp>
        <p:nvSpPr>
          <p:cNvPr id="5" name="Rectangle 4">
            <a:extLst>
              <a:ext uri="{FF2B5EF4-FFF2-40B4-BE49-F238E27FC236}">
                <a16:creationId xmlns:a16="http://schemas.microsoft.com/office/drawing/2014/main" id="{5F57D70C-9A71-114F-948C-7E0A28FC2BB5}"/>
              </a:ext>
            </a:extLst>
          </p:cNvPr>
          <p:cNvSpPr/>
          <p:nvPr/>
        </p:nvSpPr>
        <p:spPr>
          <a:xfrm>
            <a:off x="4470501" y="2310940"/>
            <a:ext cx="308098" cy="369332"/>
          </a:xfrm>
          <a:prstGeom prst="rect">
            <a:avLst/>
          </a:prstGeom>
        </p:spPr>
        <p:txBody>
          <a:bodyPr wrap="none">
            <a:spAutoFit/>
          </a:bodyPr>
          <a:lstStyle/>
          <a:p>
            <a:r>
              <a:rPr lang="en-US" dirty="0">
                <a:solidFill>
                  <a:srgbClr val="019641"/>
                </a:solidFill>
              </a:rPr>
              <a:t>p</a:t>
            </a:r>
            <a:endParaRPr lang="en-US" dirty="0"/>
          </a:p>
        </p:txBody>
      </p:sp>
      <p:sp>
        <p:nvSpPr>
          <p:cNvPr id="8" name="Rectangle 7">
            <a:extLst>
              <a:ext uri="{FF2B5EF4-FFF2-40B4-BE49-F238E27FC236}">
                <a16:creationId xmlns:a16="http://schemas.microsoft.com/office/drawing/2014/main" id="{F625C780-1DD7-7F45-A0B4-8A4D83E69FC9}"/>
              </a:ext>
            </a:extLst>
          </p:cNvPr>
          <p:cNvSpPr/>
          <p:nvPr/>
        </p:nvSpPr>
        <p:spPr>
          <a:xfrm>
            <a:off x="4593020" y="2311736"/>
            <a:ext cx="415498" cy="369332"/>
          </a:xfrm>
          <a:prstGeom prst="rect">
            <a:avLst/>
          </a:prstGeom>
        </p:spPr>
        <p:txBody>
          <a:bodyPr wrap="none">
            <a:spAutoFit/>
          </a:bodyPr>
          <a:lstStyle/>
          <a:p>
            <a:r>
              <a:rPr lang="en-US" dirty="0">
                <a:solidFill>
                  <a:srgbClr val="EB526C"/>
                </a:solidFill>
              </a:rPr>
              <a:t>ed</a:t>
            </a:r>
            <a:endParaRPr lang="en-US" dirty="0"/>
          </a:p>
        </p:txBody>
      </p:sp>
      <p:sp>
        <p:nvSpPr>
          <p:cNvPr id="13" name="Rectangle 12">
            <a:extLst>
              <a:ext uri="{FF2B5EF4-FFF2-40B4-BE49-F238E27FC236}">
                <a16:creationId xmlns:a16="http://schemas.microsoft.com/office/drawing/2014/main" id="{230C8AEF-DA5C-A24A-B86D-A59291D07226}"/>
              </a:ext>
            </a:extLst>
          </p:cNvPr>
          <p:cNvSpPr/>
          <p:nvPr/>
        </p:nvSpPr>
        <p:spPr>
          <a:xfrm>
            <a:off x="938264" y="2761081"/>
            <a:ext cx="2414536" cy="369332"/>
          </a:xfrm>
          <a:prstGeom prst="rect">
            <a:avLst/>
          </a:prstGeom>
        </p:spPr>
        <p:txBody>
          <a:bodyPr wrap="square">
            <a:spAutoFit/>
          </a:bodyPr>
          <a:lstStyle/>
          <a:p>
            <a:pPr algn="ctr"/>
            <a:r>
              <a:rPr lang="en-US" dirty="0"/>
              <a:t>beg</a:t>
            </a:r>
          </a:p>
        </p:txBody>
      </p:sp>
      <p:sp>
        <p:nvSpPr>
          <p:cNvPr id="14" name="Rectangle 13">
            <a:extLst>
              <a:ext uri="{FF2B5EF4-FFF2-40B4-BE49-F238E27FC236}">
                <a16:creationId xmlns:a16="http://schemas.microsoft.com/office/drawing/2014/main" id="{1C25AF90-0F52-8D45-8970-F0FF88E3A5C6}"/>
              </a:ext>
            </a:extLst>
          </p:cNvPr>
          <p:cNvSpPr/>
          <p:nvPr/>
        </p:nvSpPr>
        <p:spPr>
          <a:xfrm>
            <a:off x="5791200" y="2761081"/>
            <a:ext cx="2414536" cy="369332"/>
          </a:xfrm>
          <a:prstGeom prst="rect">
            <a:avLst/>
          </a:prstGeom>
        </p:spPr>
        <p:txBody>
          <a:bodyPr wrap="square">
            <a:spAutoFit/>
          </a:bodyPr>
          <a:lstStyle/>
          <a:p>
            <a:pPr algn="ctr"/>
            <a:r>
              <a:rPr lang="en-US" dirty="0"/>
              <a:t>begged</a:t>
            </a:r>
          </a:p>
        </p:txBody>
      </p:sp>
      <p:sp>
        <p:nvSpPr>
          <p:cNvPr id="15" name="Rectangle 14">
            <a:extLst>
              <a:ext uri="{FF2B5EF4-FFF2-40B4-BE49-F238E27FC236}">
                <a16:creationId xmlns:a16="http://schemas.microsoft.com/office/drawing/2014/main" id="{0846609B-E97E-B941-864A-DB20B56B1A32}"/>
              </a:ext>
            </a:extLst>
          </p:cNvPr>
          <p:cNvSpPr/>
          <p:nvPr/>
        </p:nvSpPr>
        <p:spPr>
          <a:xfrm>
            <a:off x="4071994" y="2760285"/>
            <a:ext cx="675075" cy="369332"/>
          </a:xfrm>
          <a:prstGeom prst="rect">
            <a:avLst/>
          </a:prstGeom>
        </p:spPr>
        <p:txBody>
          <a:bodyPr wrap="square">
            <a:spAutoFit/>
          </a:bodyPr>
          <a:lstStyle/>
          <a:p>
            <a:pPr algn="ctr"/>
            <a:r>
              <a:rPr lang="en-US" dirty="0"/>
              <a:t>beg</a:t>
            </a:r>
          </a:p>
        </p:txBody>
      </p:sp>
      <p:sp>
        <p:nvSpPr>
          <p:cNvPr id="16" name="Rectangle 15">
            <a:extLst>
              <a:ext uri="{FF2B5EF4-FFF2-40B4-BE49-F238E27FC236}">
                <a16:creationId xmlns:a16="http://schemas.microsoft.com/office/drawing/2014/main" id="{1CAD5667-0299-D341-A1FA-665BFFB13818}"/>
              </a:ext>
            </a:extLst>
          </p:cNvPr>
          <p:cNvSpPr/>
          <p:nvPr/>
        </p:nvSpPr>
        <p:spPr>
          <a:xfrm>
            <a:off x="4470501" y="2760285"/>
            <a:ext cx="308098" cy="369332"/>
          </a:xfrm>
          <a:prstGeom prst="rect">
            <a:avLst/>
          </a:prstGeom>
        </p:spPr>
        <p:txBody>
          <a:bodyPr wrap="none">
            <a:spAutoFit/>
          </a:bodyPr>
          <a:lstStyle/>
          <a:p>
            <a:r>
              <a:rPr lang="en-US" dirty="0">
                <a:solidFill>
                  <a:srgbClr val="019641"/>
                </a:solidFill>
              </a:rPr>
              <a:t>g</a:t>
            </a:r>
            <a:endParaRPr lang="en-US" dirty="0"/>
          </a:p>
        </p:txBody>
      </p:sp>
      <p:sp>
        <p:nvSpPr>
          <p:cNvPr id="17" name="Rectangle 16">
            <a:extLst>
              <a:ext uri="{FF2B5EF4-FFF2-40B4-BE49-F238E27FC236}">
                <a16:creationId xmlns:a16="http://schemas.microsoft.com/office/drawing/2014/main" id="{9FFF824E-864C-3148-8E75-9013B25D31FF}"/>
              </a:ext>
            </a:extLst>
          </p:cNvPr>
          <p:cNvSpPr/>
          <p:nvPr/>
        </p:nvSpPr>
        <p:spPr>
          <a:xfrm>
            <a:off x="4593020" y="2761081"/>
            <a:ext cx="415498" cy="369332"/>
          </a:xfrm>
          <a:prstGeom prst="rect">
            <a:avLst/>
          </a:prstGeom>
        </p:spPr>
        <p:txBody>
          <a:bodyPr wrap="none">
            <a:spAutoFit/>
          </a:bodyPr>
          <a:lstStyle/>
          <a:p>
            <a:r>
              <a:rPr lang="en-US" dirty="0">
                <a:solidFill>
                  <a:srgbClr val="EB526C"/>
                </a:solidFill>
              </a:rPr>
              <a:t>ed</a:t>
            </a:r>
            <a:endParaRPr lang="en-US" dirty="0"/>
          </a:p>
        </p:txBody>
      </p:sp>
      <p:sp>
        <p:nvSpPr>
          <p:cNvPr id="18" name="Rectangle 17">
            <a:extLst>
              <a:ext uri="{FF2B5EF4-FFF2-40B4-BE49-F238E27FC236}">
                <a16:creationId xmlns:a16="http://schemas.microsoft.com/office/drawing/2014/main" id="{56772383-5F39-2B4D-810F-E9CFA6D32A21}"/>
              </a:ext>
            </a:extLst>
          </p:cNvPr>
          <p:cNvSpPr/>
          <p:nvPr/>
        </p:nvSpPr>
        <p:spPr>
          <a:xfrm>
            <a:off x="938262" y="3200736"/>
            <a:ext cx="2414536" cy="369332"/>
          </a:xfrm>
          <a:prstGeom prst="rect">
            <a:avLst/>
          </a:prstGeom>
        </p:spPr>
        <p:txBody>
          <a:bodyPr wrap="square">
            <a:spAutoFit/>
          </a:bodyPr>
          <a:lstStyle/>
          <a:p>
            <a:pPr algn="ctr"/>
            <a:r>
              <a:rPr lang="en-US" dirty="0"/>
              <a:t>sip</a:t>
            </a:r>
          </a:p>
        </p:txBody>
      </p:sp>
      <p:sp>
        <p:nvSpPr>
          <p:cNvPr id="19" name="Rectangle 18">
            <a:extLst>
              <a:ext uri="{FF2B5EF4-FFF2-40B4-BE49-F238E27FC236}">
                <a16:creationId xmlns:a16="http://schemas.microsoft.com/office/drawing/2014/main" id="{80300449-2606-284E-91A9-9F1D3845EF16}"/>
              </a:ext>
            </a:extLst>
          </p:cNvPr>
          <p:cNvSpPr/>
          <p:nvPr/>
        </p:nvSpPr>
        <p:spPr>
          <a:xfrm>
            <a:off x="5791198" y="3200736"/>
            <a:ext cx="2414536" cy="369332"/>
          </a:xfrm>
          <a:prstGeom prst="rect">
            <a:avLst/>
          </a:prstGeom>
        </p:spPr>
        <p:txBody>
          <a:bodyPr wrap="square">
            <a:spAutoFit/>
          </a:bodyPr>
          <a:lstStyle/>
          <a:p>
            <a:pPr algn="ctr"/>
            <a:r>
              <a:rPr lang="en-US" dirty="0"/>
              <a:t>sipped</a:t>
            </a:r>
          </a:p>
        </p:txBody>
      </p:sp>
      <p:sp>
        <p:nvSpPr>
          <p:cNvPr id="20" name="Rectangle 19">
            <a:extLst>
              <a:ext uri="{FF2B5EF4-FFF2-40B4-BE49-F238E27FC236}">
                <a16:creationId xmlns:a16="http://schemas.microsoft.com/office/drawing/2014/main" id="{31C66702-A279-D44F-B643-4835DCF86EED}"/>
              </a:ext>
            </a:extLst>
          </p:cNvPr>
          <p:cNvSpPr/>
          <p:nvPr/>
        </p:nvSpPr>
        <p:spPr>
          <a:xfrm>
            <a:off x="4071992" y="3199940"/>
            <a:ext cx="675075" cy="369332"/>
          </a:xfrm>
          <a:prstGeom prst="rect">
            <a:avLst/>
          </a:prstGeom>
        </p:spPr>
        <p:txBody>
          <a:bodyPr wrap="square">
            <a:spAutoFit/>
          </a:bodyPr>
          <a:lstStyle/>
          <a:p>
            <a:pPr algn="ctr"/>
            <a:r>
              <a:rPr lang="en-US" dirty="0"/>
              <a:t>sip</a:t>
            </a:r>
          </a:p>
        </p:txBody>
      </p:sp>
      <p:sp>
        <p:nvSpPr>
          <p:cNvPr id="22" name="Rectangle 21">
            <a:extLst>
              <a:ext uri="{FF2B5EF4-FFF2-40B4-BE49-F238E27FC236}">
                <a16:creationId xmlns:a16="http://schemas.microsoft.com/office/drawing/2014/main" id="{508C20AB-B41A-1049-B306-448DA8138CF0}"/>
              </a:ext>
            </a:extLst>
          </p:cNvPr>
          <p:cNvSpPr/>
          <p:nvPr/>
        </p:nvSpPr>
        <p:spPr>
          <a:xfrm>
            <a:off x="4470499" y="3199940"/>
            <a:ext cx="308098" cy="369332"/>
          </a:xfrm>
          <a:prstGeom prst="rect">
            <a:avLst/>
          </a:prstGeom>
        </p:spPr>
        <p:txBody>
          <a:bodyPr wrap="none">
            <a:spAutoFit/>
          </a:bodyPr>
          <a:lstStyle/>
          <a:p>
            <a:r>
              <a:rPr lang="en-US" dirty="0">
                <a:solidFill>
                  <a:srgbClr val="019641"/>
                </a:solidFill>
              </a:rPr>
              <a:t>p</a:t>
            </a:r>
            <a:endParaRPr lang="en-US" dirty="0"/>
          </a:p>
        </p:txBody>
      </p:sp>
      <p:sp>
        <p:nvSpPr>
          <p:cNvPr id="23" name="Rectangle 22">
            <a:extLst>
              <a:ext uri="{FF2B5EF4-FFF2-40B4-BE49-F238E27FC236}">
                <a16:creationId xmlns:a16="http://schemas.microsoft.com/office/drawing/2014/main" id="{B55AEF63-6E94-4244-995F-EBBEED053BA6}"/>
              </a:ext>
            </a:extLst>
          </p:cNvPr>
          <p:cNvSpPr/>
          <p:nvPr/>
        </p:nvSpPr>
        <p:spPr>
          <a:xfrm>
            <a:off x="4593018" y="3200736"/>
            <a:ext cx="415498" cy="369332"/>
          </a:xfrm>
          <a:prstGeom prst="rect">
            <a:avLst/>
          </a:prstGeom>
        </p:spPr>
        <p:txBody>
          <a:bodyPr wrap="none">
            <a:spAutoFit/>
          </a:bodyPr>
          <a:lstStyle/>
          <a:p>
            <a:r>
              <a:rPr lang="en-US" dirty="0">
                <a:solidFill>
                  <a:srgbClr val="EB526C"/>
                </a:solidFill>
              </a:rPr>
              <a:t>ed</a:t>
            </a:r>
            <a:endParaRPr lang="en-US" dirty="0"/>
          </a:p>
        </p:txBody>
      </p:sp>
      <p:sp>
        <p:nvSpPr>
          <p:cNvPr id="24" name="Rectangle 23">
            <a:extLst>
              <a:ext uri="{FF2B5EF4-FFF2-40B4-BE49-F238E27FC236}">
                <a16:creationId xmlns:a16="http://schemas.microsoft.com/office/drawing/2014/main" id="{47B08FAD-DDBC-F542-9D2A-67FBDEE1961E}"/>
              </a:ext>
            </a:extLst>
          </p:cNvPr>
          <p:cNvSpPr/>
          <p:nvPr/>
        </p:nvSpPr>
        <p:spPr>
          <a:xfrm>
            <a:off x="938262" y="3660501"/>
            <a:ext cx="2414536" cy="369332"/>
          </a:xfrm>
          <a:prstGeom prst="rect">
            <a:avLst/>
          </a:prstGeom>
        </p:spPr>
        <p:txBody>
          <a:bodyPr wrap="square">
            <a:spAutoFit/>
          </a:bodyPr>
          <a:lstStyle/>
          <a:p>
            <a:pPr algn="ctr"/>
            <a:r>
              <a:rPr lang="en-US" dirty="0"/>
              <a:t>nod</a:t>
            </a:r>
          </a:p>
        </p:txBody>
      </p:sp>
      <p:sp>
        <p:nvSpPr>
          <p:cNvPr id="25" name="Rectangle 24">
            <a:extLst>
              <a:ext uri="{FF2B5EF4-FFF2-40B4-BE49-F238E27FC236}">
                <a16:creationId xmlns:a16="http://schemas.microsoft.com/office/drawing/2014/main" id="{2A09D348-8B6F-0C4E-98C1-9F94FE245A91}"/>
              </a:ext>
            </a:extLst>
          </p:cNvPr>
          <p:cNvSpPr/>
          <p:nvPr/>
        </p:nvSpPr>
        <p:spPr>
          <a:xfrm>
            <a:off x="5791198" y="3660501"/>
            <a:ext cx="2414536" cy="369332"/>
          </a:xfrm>
          <a:prstGeom prst="rect">
            <a:avLst/>
          </a:prstGeom>
        </p:spPr>
        <p:txBody>
          <a:bodyPr wrap="square">
            <a:spAutoFit/>
          </a:bodyPr>
          <a:lstStyle/>
          <a:p>
            <a:pPr algn="ctr"/>
            <a:r>
              <a:rPr lang="en-US" dirty="0"/>
              <a:t>nodded</a:t>
            </a:r>
          </a:p>
        </p:txBody>
      </p:sp>
      <p:sp>
        <p:nvSpPr>
          <p:cNvPr id="26" name="Rectangle 25">
            <a:extLst>
              <a:ext uri="{FF2B5EF4-FFF2-40B4-BE49-F238E27FC236}">
                <a16:creationId xmlns:a16="http://schemas.microsoft.com/office/drawing/2014/main" id="{85C5BE9D-0636-F446-89C7-0C599C6B1C75}"/>
              </a:ext>
            </a:extLst>
          </p:cNvPr>
          <p:cNvSpPr/>
          <p:nvPr/>
        </p:nvSpPr>
        <p:spPr>
          <a:xfrm>
            <a:off x="4040462" y="3659705"/>
            <a:ext cx="675075" cy="369332"/>
          </a:xfrm>
          <a:prstGeom prst="rect">
            <a:avLst/>
          </a:prstGeom>
        </p:spPr>
        <p:txBody>
          <a:bodyPr wrap="square">
            <a:spAutoFit/>
          </a:bodyPr>
          <a:lstStyle/>
          <a:p>
            <a:pPr algn="ctr"/>
            <a:r>
              <a:rPr lang="en-US" dirty="0"/>
              <a:t>nod</a:t>
            </a:r>
          </a:p>
        </p:txBody>
      </p:sp>
      <p:sp>
        <p:nvSpPr>
          <p:cNvPr id="27" name="Rectangle 26">
            <a:extLst>
              <a:ext uri="{FF2B5EF4-FFF2-40B4-BE49-F238E27FC236}">
                <a16:creationId xmlns:a16="http://schemas.microsoft.com/office/drawing/2014/main" id="{26D4B882-05D2-6147-A3D5-234CF7E0CB6C}"/>
              </a:ext>
            </a:extLst>
          </p:cNvPr>
          <p:cNvSpPr/>
          <p:nvPr/>
        </p:nvSpPr>
        <p:spPr>
          <a:xfrm>
            <a:off x="4470499" y="3659705"/>
            <a:ext cx="311304" cy="369332"/>
          </a:xfrm>
          <a:prstGeom prst="rect">
            <a:avLst/>
          </a:prstGeom>
        </p:spPr>
        <p:txBody>
          <a:bodyPr wrap="none">
            <a:spAutoFit/>
          </a:bodyPr>
          <a:lstStyle/>
          <a:p>
            <a:r>
              <a:rPr lang="en-US" dirty="0">
                <a:solidFill>
                  <a:srgbClr val="019641"/>
                </a:solidFill>
              </a:rPr>
              <a:t>d</a:t>
            </a:r>
            <a:endParaRPr lang="en-US" dirty="0"/>
          </a:p>
        </p:txBody>
      </p:sp>
      <p:sp>
        <p:nvSpPr>
          <p:cNvPr id="28" name="Rectangle 27">
            <a:extLst>
              <a:ext uri="{FF2B5EF4-FFF2-40B4-BE49-F238E27FC236}">
                <a16:creationId xmlns:a16="http://schemas.microsoft.com/office/drawing/2014/main" id="{7D72695C-F350-044B-943D-DE02015A0262}"/>
              </a:ext>
            </a:extLst>
          </p:cNvPr>
          <p:cNvSpPr/>
          <p:nvPr/>
        </p:nvSpPr>
        <p:spPr>
          <a:xfrm>
            <a:off x="4593018" y="3660501"/>
            <a:ext cx="415498" cy="369332"/>
          </a:xfrm>
          <a:prstGeom prst="rect">
            <a:avLst/>
          </a:prstGeom>
        </p:spPr>
        <p:txBody>
          <a:bodyPr wrap="none">
            <a:spAutoFit/>
          </a:bodyPr>
          <a:lstStyle/>
          <a:p>
            <a:r>
              <a:rPr lang="en-US" dirty="0">
                <a:solidFill>
                  <a:srgbClr val="EB526C"/>
                </a:solidFill>
              </a:rPr>
              <a:t>ed</a:t>
            </a:r>
            <a:endParaRPr lang="en-US" dirty="0"/>
          </a:p>
        </p:txBody>
      </p:sp>
      <p:sp>
        <p:nvSpPr>
          <p:cNvPr id="29" name="Rectangle 28">
            <a:extLst>
              <a:ext uri="{FF2B5EF4-FFF2-40B4-BE49-F238E27FC236}">
                <a16:creationId xmlns:a16="http://schemas.microsoft.com/office/drawing/2014/main" id="{402C6CB2-67F0-D541-A8E6-EBFFA04BCC9C}"/>
              </a:ext>
            </a:extLst>
          </p:cNvPr>
          <p:cNvSpPr/>
          <p:nvPr/>
        </p:nvSpPr>
        <p:spPr>
          <a:xfrm>
            <a:off x="943510" y="4098126"/>
            <a:ext cx="2414536" cy="369332"/>
          </a:xfrm>
          <a:prstGeom prst="rect">
            <a:avLst/>
          </a:prstGeom>
        </p:spPr>
        <p:txBody>
          <a:bodyPr wrap="square">
            <a:spAutoFit/>
          </a:bodyPr>
          <a:lstStyle/>
          <a:p>
            <a:pPr algn="ctr"/>
            <a:r>
              <a:rPr lang="en-US" dirty="0"/>
              <a:t>tug</a:t>
            </a:r>
          </a:p>
        </p:txBody>
      </p:sp>
      <p:sp>
        <p:nvSpPr>
          <p:cNvPr id="30" name="Rectangle 29">
            <a:extLst>
              <a:ext uri="{FF2B5EF4-FFF2-40B4-BE49-F238E27FC236}">
                <a16:creationId xmlns:a16="http://schemas.microsoft.com/office/drawing/2014/main" id="{04C59AAD-80BC-A046-8E84-0B285C1EDB5F}"/>
              </a:ext>
            </a:extLst>
          </p:cNvPr>
          <p:cNvSpPr/>
          <p:nvPr/>
        </p:nvSpPr>
        <p:spPr>
          <a:xfrm>
            <a:off x="5796446" y="4098126"/>
            <a:ext cx="2414536" cy="369332"/>
          </a:xfrm>
          <a:prstGeom prst="rect">
            <a:avLst/>
          </a:prstGeom>
        </p:spPr>
        <p:txBody>
          <a:bodyPr wrap="square">
            <a:spAutoFit/>
          </a:bodyPr>
          <a:lstStyle/>
          <a:p>
            <a:pPr algn="ctr"/>
            <a:r>
              <a:rPr lang="en-US" dirty="0"/>
              <a:t>tugged</a:t>
            </a:r>
          </a:p>
        </p:txBody>
      </p:sp>
      <p:sp>
        <p:nvSpPr>
          <p:cNvPr id="31" name="Rectangle 30">
            <a:extLst>
              <a:ext uri="{FF2B5EF4-FFF2-40B4-BE49-F238E27FC236}">
                <a16:creationId xmlns:a16="http://schemas.microsoft.com/office/drawing/2014/main" id="{47DE0A94-6FD7-BE45-92D8-11D4BF94E2C3}"/>
              </a:ext>
            </a:extLst>
          </p:cNvPr>
          <p:cNvSpPr/>
          <p:nvPr/>
        </p:nvSpPr>
        <p:spPr>
          <a:xfrm>
            <a:off x="4077240" y="4097330"/>
            <a:ext cx="675075" cy="369332"/>
          </a:xfrm>
          <a:prstGeom prst="rect">
            <a:avLst/>
          </a:prstGeom>
        </p:spPr>
        <p:txBody>
          <a:bodyPr wrap="square">
            <a:spAutoFit/>
          </a:bodyPr>
          <a:lstStyle/>
          <a:p>
            <a:pPr algn="ctr"/>
            <a:r>
              <a:rPr lang="en-US" dirty="0"/>
              <a:t>tug</a:t>
            </a:r>
          </a:p>
        </p:txBody>
      </p:sp>
      <p:sp>
        <p:nvSpPr>
          <p:cNvPr id="32" name="Rectangle 31">
            <a:extLst>
              <a:ext uri="{FF2B5EF4-FFF2-40B4-BE49-F238E27FC236}">
                <a16:creationId xmlns:a16="http://schemas.microsoft.com/office/drawing/2014/main" id="{45E6CE78-76FB-9D4F-90B5-BF47FCE67342}"/>
              </a:ext>
            </a:extLst>
          </p:cNvPr>
          <p:cNvSpPr/>
          <p:nvPr/>
        </p:nvSpPr>
        <p:spPr>
          <a:xfrm>
            <a:off x="4475747" y="4097330"/>
            <a:ext cx="308098" cy="369332"/>
          </a:xfrm>
          <a:prstGeom prst="rect">
            <a:avLst/>
          </a:prstGeom>
        </p:spPr>
        <p:txBody>
          <a:bodyPr wrap="none">
            <a:spAutoFit/>
          </a:bodyPr>
          <a:lstStyle/>
          <a:p>
            <a:r>
              <a:rPr lang="en-US" dirty="0">
                <a:solidFill>
                  <a:srgbClr val="019641"/>
                </a:solidFill>
              </a:rPr>
              <a:t>g</a:t>
            </a:r>
            <a:endParaRPr lang="en-US" dirty="0"/>
          </a:p>
        </p:txBody>
      </p:sp>
      <p:sp>
        <p:nvSpPr>
          <p:cNvPr id="33" name="Rectangle 32">
            <a:extLst>
              <a:ext uri="{FF2B5EF4-FFF2-40B4-BE49-F238E27FC236}">
                <a16:creationId xmlns:a16="http://schemas.microsoft.com/office/drawing/2014/main" id="{BAA0B304-A601-9840-8ECA-3902552222FD}"/>
              </a:ext>
            </a:extLst>
          </p:cNvPr>
          <p:cNvSpPr/>
          <p:nvPr/>
        </p:nvSpPr>
        <p:spPr>
          <a:xfrm>
            <a:off x="4598266" y="4098126"/>
            <a:ext cx="415498" cy="369332"/>
          </a:xfrm>
          <a:prstGeom prst="rect">
            <a:avLst/>
          </a:prstGeom>
        </p:spPr>
        <p:txBody>
          <a:bodyPr wrap="none">
            <a:spAutoFit/>
          </a:bodyPr>
          <a:lstStyle/>
          <a:p>
            <a:r>
              <a:rPr lang="en-US" dirty="0">
                <a:solidFill>
                  <a:srgbClr val="EB526C"/>
                </a:solidFill>
              </a:rPr>
              <a:t>ed</a:t>
            </a:r>
            <a:endParaRPr lang="en-US" dirty="0"/>
          </a:p>
        </p:txBody>
      </p:sp>
    </p:spTree>
    <p:extLst>
      <p:ext uri="{BB962C8B-B14F-4D97-AF65-F5344CB8AC3E}">
        <p14:creationId xmlns:p14="http://schemas.microsoft.com/office/powerpoint/2010/main" val="134913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500"/>
                                        <p:tgtEl>
                                          <p:spTgt spid="2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fade">
                                      <p:cBhvr>
                                        <p:cTn id="112" dur="500"/>
                                        <p:tgtEl>
                                          <p:spTgt spid="3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fade">
                                      <p:cBhvr>
                                        <p:cTn id="117" dur="500"/>
                                        <p:tgtEl>
                                          <p:spTgt spid="32"/>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fade">
                                      <p:cBhvr>
                                        <p:cTn id="122" dur="500"/>
                                        <p:tgtEl>
                                          <p:spTgt spid="3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5" grpId="0"/>
      <p:bldP spid="8" grpId="0"/>
      <p:bldP spid="13" grpId="0"/>
      <p:bldP spid="14" grpId="0"/>
      <p:bldP spid="15" grpId="0"/>
      <p:bldP spid="16" grpId="0"/>
      <p:bldP spid="17" grpId="0"/>
      <p:bldP spid="18" grpId="0"/>
      <p:bldP spid="19" grpId="0"/>
      <p:bldP spid="20"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1BB845B6-BB90-5346-BC80-72ED7122EC52}"/>
              </a:ext>
            </a:extLst>
          </p:cNvPr>
          <p:cNvSpPr/>
          <p:nvPr/>
        </p:nvSpPr>
        <p:spPr>
          <a:xfrm rot="5400000">
            <a:off x="2766015" y="446885"/>
            <a:ext cx="1896801" cy="6538627"/>
          </a:xfrm>
          <a:prstGeom prst="round2SameRect">
            <a:avLst/>
          </a:prstGeom>
          <a:solidFill>
            <a:srgbClr val="B5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title"/>
          </p:nvPr>
        </p:nvSpPr>
        <p:spPr>
          <a:xfrm>
            <a:off x="445104" y="407418"/>
            <a:ext cx="8253792" cy="945377"/>
          </a:xfrm>
          <a:prstGeom prst="round2SameRect">
            <a:avLst/>
          </a:prstGeom>
          <a:solidFill>
            <a:srgbClr val="019486"/>
          </a:solidFill>
        </p:spPr>
        <p:txBody>
          <a:bodyPr/>
          <a:lstStyle/>
          <a:p>
            <a:r>
              <a:rPr lang="en-GB" sz="3600" dirty="0">
                <a:solidFill>
                  <a:schemeClr val="bg1"/>
                </a:solidFill>
                <a:latin typeface="+mn-lt"/>
              </a:rPr>
              <a:t>Rule</a:t>
            </a:r>
          </a:p>
        </p:txBody>
      </p:sp>
      <p:sp>
        <p:nvSpPr>
          <p:cNvPr id="5" name="Rectangle 4"/>
          <p:cNvSpPr/>
          <p:nvPr/>
        </p:nvSpPr>
        <p:spPr>
          <a:xfrm>
            <a:off x="728492" y="3156311"/>
            <a:ext cx="4395084" cy="1138773"/>
          </a:xfrm>
          <a:prstGeom prst="rect">
            <a:avLst/>
          </a:prstGeom>
        </p:spPr>
        <p:txBody>
          <a:bodyPr wrap="square" lIns="0" tIns="0" rIns="0" bIns="0">
            <a:spAutoFit/>
          </a:bodyPr>
          <a:lstStyle/>
          <a:p>
            <a:r>
              <a:rPr lang="en-GB" dirty="0"/>
              <a:t>If a word has a short vowel with more than one consonant after it, then add ‘-ed’.</a:t>
            </a:r>
            <a:endParaRPr lang="en-GB" sz="2000" dirty="0"/>
          </a:p>
          <a:p>
            <a:br>
              <a:rPr lang="en-GB" sz="2000" dirty="0"/>
            </a:br>
            <a:r>
              <a:rPr lang="en-GB" dirty="0"/>
              <a:t>Can you think of some words like this?</a:t>
            </a:r>
            <a:endParaRPr lang="en-GB" sz="2000" dirty="0"/>
          </a:p>
        </p:txBody>
      </p:sp>
      <p:pic>
        <p:nvPicPr>
          <p:cNvPr id="7" name="Picture 6">
            <a:extLst>
              <a:ext uri="{FF2B5EF4-FFF2-40B4-BE49-F238E27FC236}">
                <a16:creationId xmlns:a16="http://schemas.microsoft.com/office/drawing/2014/main" id="{FA63CEAE-659D-BE4E-9301-B50FE9D896A7}"/>
              </a:ext>
            </a:extLst>
          </p:cNvPr>
          <p:cNvPicPr>
            <a:picLocks noChangeAspect="1"/>
          </p:cNvPicPr>
          <p:nvPr/>
        </p:nvPicPr>
        <p:blipFill rotWithShape="1">
          <a:blip r:embed="rId2">
            <a:extLst>
              <a:ext uri="{28A0092B-C50C-407E-A947-70E740481C1C}">
                <a14:useLocalDpi xmlns:a14="http://schemas.microsoft.com/office/drawing/2010/main" val="0"/>
              </a:ext>
            </a:extLst>
          </a:blip>
          <a:srcRect t="-3948" b="816"/>
          <a:stretch/>
        </p:blipFill>
        <p:spPr>
          <a:xfrm>
            <a:off x="5592207" y="2205990"/>
            <a:ext cx="2376283" cy="4206240"/>
          </a:xfrm>
          <a:prstGeom prst="rect">
            <a:avLst/>
          </a:prstGeom>
        </p:spPr>
      </p:pic>
    </p:spTree>
    <p:extLst>
      <p:ext uri="{BB962C8B-B14F-4D97-AF65-F5344CB8AC3E}">
        <p14:creationId xmlns:p14="http://schemas.microsoft.com/office/powerpoint/2010/main" val="237403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5104" y="407418"/>
            <a:ext cx="8253792" cy="1189888"/>
          </a:xfrm>
          <a:prstGeom prst="round2SameRect">
            <a:avLst/>
          </a:prstGeom>
          <a:solidFill>
            <a:srgbClr val="019486"/>
          </a:solidFill>
        </p:spPr>
        <p:txBody>
          <a:bodyPr/>
          <a:lstStyle/>
          <a:p>
            <a:pPr algn="ctr"/>
            <a:r>
              <a:rPr lang="en-GB" sz="3600" dirty="0">
                <a:solidFill>
                  <a:schemeClr val="bg1"/>
                </a:solidFill>
                <a:latin typeface="+mn-lt"/>
              </a:rPr>
              <a:t>Short Vowel Sounds With More Than One Consonant</a:t>
            </a:r>
          </a:p>
        </p:txBody>
      </p:sp>
      <p:graphicFrame>
        <p:nvGraphicFramePr>
          <p:cNvPr id="2" name="Table 6">
            <a:extLst>
              <a:ext uri="{FF2B5EF4-FFF2-40B4-BE49-F238E27FC236}">
                <a16:creationId xmlns:a16="http://schemas.microsoft.com/office/drawing/2014/main" id="{C62C010D-89C3-A24F-B4AD-8C158B14D152}"/>
              </a:ext>
            </a:extLst>
          </p:cNvPr>
          <p:cNvGraphicFramePr>
            <a:graphicFrameLocks noGrp="1"/>
          </p:cNvGraphicFramePr>
          <p:nvPr>
            <p:extLst>
              <p:ext uri="{D42A27DB-BD31-4B8C-83A1-F6EECF244321}">
                <p14:modId xmlns:p14="http://schemas.microsoft.com/office/powerpoint/2010/main" val="1558648674"/>
              </p:ext>
            </p:extLst>
          </p:nvPr>
        </p:nvGraphicFramePr>
        <p:xfrm>
          <a:off x="938263" y="2271289"/>
          <a:ext cx="7267473" cy="2678640"/>
        </p:xfrm>
        <a:graphic>
          <a:graphicData uri="http://schemas.openxmlformats.org/drawingml/2006/table">
            <a:tbl>
              <a:tblPr firstRow="1" bandRow="1">
                <a:tableStyleId>{5C22544A-7EE6-4342-B048-85BDC9FD1C3A}</a:tableStyleId>
              </a:tblPr>
              <a:tblGrid>
                <a:gridCol w="2422491">
                  <a:extLst>
                    <a:ext uri="{9D8B030D-6E8A-4147-A177-3AD203B41FA5}">
                      <a16:colId xmlns:a16="http://schemas.microsoft.com/office/drawing/2014/main" val="2946111650"/>
                    </a:ext>
                  </a:extLst>
                </a:gridCol>
                <a:gridCol w="2422491">
                  <a:extLst>
                    <a:ext uri="{9D8B030D-6E8A-4147-A177-3AD203B41FA5}">
                      <a16:colId xmlns:a16="http://schemas.microsoft.com/office/drawing/2014/main" val="3481103496"/>
                    </a:ext>
                  </a:extLst>
                </a:gridCol>
                <a:gridCol w="2422491">
                  <a:extLst>
                    <a:ext uri="{9D8B030D-6E8A-4147-A177-3AD203B41FA5}">
                      <a16:colId xmlns:a16="http://schemas.microsoft.com/office/drawing/2014/main" val="4211805038"/>
                    </a:ext>
                  </a:extLst>
                </a:gridCol>
              </a:tblGrid>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extLst>
                  <a:ext uri="{0D108BD9-81ED-4DB2-BD59-A6C34878D82A}">
                    <a16:rowId xmlns:a16="http://schemas.microsoft.com/office/drawing/2014/main" val="575115712"/>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extLst>
                  <a:ext uri="{0D108BD9-81ED-4DB2-BD59-A6C34878D82A}">
                    <a16:rowId xmlns:a16="http://schemas.microsoft.com/office/drawing/2014/main" val="1178010138"/>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extLst>
                  <a:ext uri="{0D108BD9-81ED-4DB2-BD59-A6C34878D82A}">
                    <a16:rowId xmlns:a16="http://schemas.microsoft.com/office/drawing/2014/main" val="130162929"/>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extLst>
                  <a:ext uri="{0D108BD9-81ED-4DB2-BD59-A6C34878D82A}">
                    <a16:rowId xmlns:a16="http://schemas.microsoft.com/office/drawing/2014/main" val="3293955180"/>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extLst>
                  <a:ext uri="{0D108BD9-81ED-4DB2-BD59-A6C34878D82A}">
                    <a16:rowId xmlns:a16="http://schemas.microsoft.com/office/drawing/2014/main" val="2267472857"/>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E7FF"/>
                    </a:solidFill>
                  </a:tcPr>
                </a:tc>
                <a:extLst>
                  <a:ext uri="{0D108BD9-81ED-4DB2-BD59-A6C34878D82A}">
                    <a16:rowId xmlns:a16="http://schemas.microsoft.com/office/drawing/2014/main" val="2527683424"/>
                  </a:ext>
                </a:extLst>
              </a:tr>
            </a:tbl>
          </a:graphicData>
        </a:graphic>
      </p:graphicFrame>
      <p:pic>
        <p:nvPicPr>
          <p:cNvPr id="10" name="Picture 9">
            <a:extLst>
              <a:ext uri="{FF2B5EF4-FFF2-40B4-BE49-F238E27FC236}">
                <a16:creationId xmlns:a16="http://schemas.microsoft.com/office/drawing/2014/main" id="{EAA9EFD2-4B74-3445-81AB-61E9FBFDA76B}"/>
              </a:ext>
            </a:extLst>
          </p:cNvPr>
          <p:cNvPicPr>
            <a:picLocks noChangeAspect="1"/>
          </p:cNvPicPr>
          <p:nvPr/>
        </p:nvPicPr>
        <p:blipFill rotWithShape="1">
          <a:blip r:embed="rId2">
            <a:extLst>
              <a:ext uri="{28A0092B-C50C-407E-A947-70E740481C1C}">
                <a14:useLocalDpi xmlns:a14="http://schemas.microsoft.com/office/drawing/2010/main" val="0"/>
              </a:ext>
            </a:extLst>
          </a:blip>
          <a:srcRect l="-4518" r="3259"/>
          <a:stretch/>
        </p:blipFill>
        <p:spPr>
          <a:xfrm>
            <a:off x="7383780" y="4146143"/>
            <a:ext cx="1315116" cy="2229102"/>
          </a:xfrm>
          <a:prstGeom prst="rect">
            <a:avLst/>
          </a:prstGeom>
        </p:spPr>
      </p:pic>
      <p:sp>
        <p:nvSpPr>
          <p:cNvPr id="7" name="Rectangle 6">
            <a:extLst>
              <a:ext uri="{FF2B5EF4-FFF2-40B4-BE49-F238E27FC236}">
                <a16:creationId xmlns:a16="http://schemas.microsoft.com/office/drawing/2014/main" id="{F3DAEEA1-F713-A541-A30A-5268EECE0189}"/>
              </a:ext>
            </a:extLst>
          </p:cNvPr>
          <p:cNvSpPr/>
          <p:nvPr/>
        </p:nvSpPr>
        <p:spPr>
          <a:xfrm>
            <a:off x="938264" y="2311736"/>
            <a:ext cx="2414536" cy="369332"/>
          </a:xfrm>
          <a:prstGeom prst="rect">
            <a:avLst/>
          </a:prstGeom>
        </p:spPr>
        <p:txBody>
          <a:bodyPr wrap="square">
            <a:spAutoFit/>
          </a:bodyPr>
          <a:lstStyle/>
          <a:p>
            <a:pPr algn="ctr"/>
            <a:r>
              <a:rPr lang="en-US" dirty="0"/>
              <a:t>back</a:t>
            </a:r>
          </a:p>
        </p:txBody>
      </p:sp>
      <p:sp>
        <p:nvSpPr>
          <p:cNvPr id="8" name="Rectangle 7">
            <a:extLst>
              <a:ext uri="{FF2B5EF4-FFF2-40B4-BE49-F238E27FC236}">
                <a16:creationId xmlns:a16="http://schemas.microsoft.com/office/drawing/2014/main" id="{8425C83E-FDBA-6246-B7CF-A20CC423337E}"/>
              </a:ext>
            </a:extLst>
          </p:cNvPr>
          <p:cNvSpPr/>
          <p:nvPr/>
        </p:nvSpPr>
        <p:spPr>
          <a:xfrm>
            <a:off x="5791200" y="2311736"/>
            <a:ext cx="2414536" cy="369332"/>
          </a:xfrm>
          <a:prstGeom prst="rect">
            <a:avLst/>
          </a:prstGeom>
        </p:spPr>
        <p:txBody>
          <a:bodyPr wrap="square">
            <a:spAutoFit/>
          </a:bodyPr>
          <a:lstStyle/>
          <a:p>
            <a:pPr algn="ctr"/>
            <a:r>
              <a:rPr lang="en-US" dirty="0"/>
              <a:t>backed</a:t>
            </a:r>
          </a:p>
        </p:txBody>
      </p:sp>
      <p:sp>
        <p:nvSpPr>
          <p:cNvPr id="4" name="Rectangle 3">
            <a:extLst>
              <a:ext uri="{FF2B5EF4-FFF2-40B4-BE49-F238E27FC236}">
                <a16:creationId xmlns:a16="http://schemas.microsoft.com/office/drawing/2014/main" id="{F18570E2-343D-CC44-86EC-489DD68448AC}"/>
              </a:ext>
            </a:extLst>
          </p:cNvPr>
          <p:cNvSpPr/>
          <p:nvPr/>
        </p:nvSpPr>
        <p:spPr>
          <a:xfrm>
            <a:off x="4090794" y="2311736"/>
            <a:ext cx="434734" cy="369332"/>
          </a:xfrm>
          <a:prstGeom prst="rect">
            <a:avLst/>
          </a:prstGeom>
        </p:spPr>
        <p:txBody>
          <a:bodyPr wrap="none">
            <a:spAutoFit/>
          </a:bodyPr>
          <a:lstStyle/>
          <a:p>
            <a:r>
              <a:rPr lang="en-US" dirty="0" err="1"/>
              <a:t>ba</a:t>
            </a:r>
            <a:endParaRPr lang="en-US" dirty="0"/>
          </a:p>
        </p:txBody>
      </p:sp>
      <p:sp>
        <p:nvSpPr>
          <p:cNvPr id="5" name="Rectangle 4">
            <a:extLst>
              <a:ext uri="{FF2B5EF4-FFF2-40B4-BE49-F238E27FC236}">
                <a16:creationId xmlns:a16="http://schemas.microsoft.com/office/drawing/2014/main" id="{C6B0BA7C-6C02-3F44-B71F-276D19C0045C}"/>
              </a:ext>
            </a:extLst>
          </p:cNvPr>
          <p:cNvSpPr/>
          <p:nvPr/>
        </p:nvSpPr>
        <p:spPr>
          <a:xfrm>
            <a:off x="4347279" y="2311736"/>
            <a:ext cx="415498" cy="369332"/>
          </a:xfrm>
          <a:prstGeom prst="rect">
            <a:avLst/>
          </a:prstGeom>
        </p:spPr>
        <p:txBody>
          <a:bodyPr wrap="none">
            <a:spAutoFit/>
          </a:bodyPr>
          <a:lstStyle/>
          <a:p>
            <a:r>
              <a:rPr lang="en-US" b="1" dirty="0"/>
              <a:t>ck</a:t>
            </a:r>
            <a:endParaRPr lang="en-US" dirty="0"/>
          </a:p>
        </p:txBody>
      </p:sp>
      <p:sp>
        <p:nvSpPr>
          <p:cNvPr id="9" name="Rectangle 8">
            <a:extLst>
              <a:ext uri="{FF2B5EF4-FFF2-40B4-BE49-F238E27FC236}">
                <a16:creationId xmlns:a16="http://schemas.microsoft.com/office/drawing/2014/main" id="{FF4739DD-C764-5048-9615-50C37469951B}"/>
              </a:ext>
            </a:extLst>
          </p:cNvPr>
          <p:cNvSpPr/>
          <p:nvPr/>
        </p:nvSpPr>
        <p:spPr>
          <a:xfrm>
            <a:off x="4585102" y="2311736"/>
            <a:ext cx="415498" cy="369332"/>
          </a:xfrm>
          <a:prstGeom prst="rect">
            <a:avLst/>
          </a:prstGeom>
        </p:spPr>
        <p:txBody>
          <a:bodyPr wrap="none">
            <a:spAutoFit/>
          </a:bodyPr>
          <a:lstStyle/>
          <a:p>
            <a:r>
              <a:rPr lang="en-US" dirty="0">
                <a:solidFill>
                  <a:srgbClr val="EB526C"/>
                </a:solidFill>
              </a:rPr>
              <a:t>ed</a:t>
            </a:r>
            <a:endParaRPr lang="en-US" dirty="0"/>
          </a:p>
        </p:txBody>
      </p:sp>
      <p:sp>
        <p:nvSpPr>
          <p:cNvPr id="12" name="Rectangle 11">
            <a:extLst>
              <a:ext uri="{FF2B5EF4-FFF2-40B4-BE49-F238E27FC236}">
                <a16:creationId xmlns:a16="http://schemas.microsoft.com/office/drawing/2014/main" id="{EF7E629E-D61A-A04B-A271-60FA8D48914E}"/>
              </a:ext>
            </a:extLst>
          </p:cNvPr>
          <p:cNvSpPr/>
          <p:nvPr/>
        </p:nvSpPr>
        <p:spPr>
          <a:xfrm>
            <a:off x="938264" y="2753750"/>
            <a:ext cx="2414536" cy="369332"/>
          </a:xfrm>
          <a:prstGeom prst="rect">
            <a:avLst/>
          </a:prstGeom>
        </p:spPr>
        <p:txBody>
          <a:bodyPr wrap="square">
            <a:spAutoFit/>
          </a:bodyPr>
          <a:lstStyle/>
          <a:p>
            <a:pPr algn="ctr"/>
            <a:r>
              <a:rPr lang="en-US" dirty="0"/>
              <a:t>pick</a:t>
            </a:r>
          </a:p>
        </p:txBody>
      </p:sp>
      <p:sp>
        <p:nvSpPr>
          <p:cNvPr id="13" name="Rectangle 12">
            <a:extLst>
              <a:ext uri="{FF2B5EF4-FFF2-40B4-BE49-F238E27FC236}">
                <a16:creationId xmlns:a16="http://schemas.microsoft.com/office/drawing/2014/main" id="{8AFCAF13-3498-8945-BAD0-B8BAC9A163B7}"/>
              </a:ext>
            </a:extLst>
          </p:cNvPr>
          <p:cNvSpPr/>
          <p:nvPr/>
        </p:nvSpPr>
        <p:spPr>
          <a:xfrm>
            <a:off x="5791200" y="2753750"/>
            <a:ext cx="2414536" cy="369332"/>
          </a:xfrm>
          <a:prstGeom prst="rect">
            <a:avLst/>
          </a:prstGeom>
        </p:spPr>
        <p:txBody>
          <a:bodyPr wrap="square">
            <a:spAutoFit/>
          </a:bodyPr>
          <a:lstStyle/>
          <a:p>
            <a:pPr algn="ctr"/>
            <a:r>
              <a:rPr lang="en-US" dirty="0"/>
              <a:t>picked</a:t>
            </a:r>
          </a:p>
        </p:txBody>
      </p:sp>
      <p:sp>
        <p:nvSpPr>
          <p:cNvPr id="14" name="Rectangle 13">
            <a:extLst>
              <a:ext uri="{FF2B5EF4-FFF2-40B4-BE49-F238E27FC236}">
                <a16:creationId xmlns:a16="http://schemas.microsoft.com/office/drawing/2014/main" id="{72A17C07-653C-594C-BB73-24ABCD39C9CD}"/>
              </a:ext>
            </a:extLst>
          </p:cNvPr>
          <p:cNvSpPr/>
          <p:nvPr/>
        </p:nvSpPr>
        <p:spPr>
          <a:xfrm>
            <a:off x="4147942" y="2753750"/>
            <a:ext cx="375424" cy="369332"/>
          </a:xfrm>
          <a:prstGeom prst="rect">
            <a:avLst/>
          </a:prstGeom>
        </p:spPr>
        <p:txBody>
          <a:bodyPr wrap="none">
            <a:spAutoFit/>
          </a:bodyPr>
          <a:lstStyle/>
          <a:p>
            <a:r>
              <a:rPr lang="en-US" dirty="0"/>
              <a:t>pi</a:t>
            </a:r>
          </a:p>
        </p:txBody>
      </p:sp>
      <p:sp>
        <p:nvSpPr>
          <p:cNvPr id="15" name="Rectangle 14">
            <a:extLst>
              <a:ext uri="{FF2B5EF4-FFF2-40B4-BE49-F238E27FC236}">
                <a16:creationId xmlns:a16="http://schemas.microsoft.com/office/drawing/2014/main" id="{7ACC3055-1D02-BA49-A32D-08823C2BF3EB}"/>
              </a:ext>
            </a:extLst>
          </p:cNvPr>
          <p:cNvSpPr/>
          <p:nvPr/>
        </p:nvSpPr>
        <p:spPr>
          <a:xfrm>
            <a:off x="4347279" y="2753750"/>
            <a:ext cx="415498" cy="369332"/>
          </a:xfrm>
          <a:prstGeom prst="rect">
            <a:avLst/>
          </a:prstGeom>
        </p:spPr>
        <p:txBody>
          <a:bodyPr wrap="none">
            <a:spAutoFit/>
          </a:bodyPr>
          <a:lstStyle/>
          <a:p>
            <a:r>
              <a:rPr lang="en-US" b="1" dirty="0"/>
              <a:t>ck</a:t>
            </a:r>
            <a:endParaRPr lang="en-US" dirty="0"/>
          </a:p>
        </p:txBody>
      </p:sp>
      <p:sp>
        <p:nvSpPr>
          <p:cNvPr id="16" name="Rectangle 15">
            <a:extLst>
              <a:ext uri="{FF2B5EF4-FFF2-40B4-BE49-F238E27FC236}">
                <a16:creationId xmlns:a16="http://schemas.microsoft.com/office/drawing/2014/main" id="{8CFC55F1-30C1-BF43-A7A9-E546CB98FE8E}"/>
              </a:ext>
            </a:extLst>
          </p:cNvPr>
          <p:cNvSpPr/>
          <p:nvPr/>
        </p:nvSpPr>
        <p:spPr>
          <a:xfrm>
            <a:off x="4585102" y="2753750"/>
            <a:ext cx="415498" cy="369332"/>
          </a:xfrm>
          <a:prstGeom prst="rect">
            <a:avLst/>
          </a:prstGeom>
        </p:spPr>
        <p:txBody>
          <a:bodyPr wrap="none">
            <a:spAutoFit/>
          </a:bodyPr>
          <a:lstStyle/>
          <a:p>
            <a:r>
              <a:rPr lang="en-US" dirty="0">
                <a:solidFill>
                  <a:srgbClr val="EB526C"/>
                </a:solidFill>
              </a:rPr>
              <a:t>ed</a:t>
            </a:r>
            <a:endParaRPr lang="en-US" dirty="0"/>
          </a:p>
        </p:txBody>
      </p:sp>
      <p:sp>
        <p:nvSpPr>
          <p:cNvPr id="17" name="Rectangle 16">
            <a:extLst>
              <a:ext uri="{FF2B5EF4-FFF2-40B4-BE49-F238E27FC236}">
                <a16:creationId xmlns:a16="http://schemas.microsoft.com/office/drawing/2014/main" id="{73E36462-9CA8-F54A-96FA-06602562A6A0}"/>
              </a:ext>
            </a:extLst>
          </p:cNvPr>
          <p:cNvSpPr/>
          <p:nvPr/>
        </p:nvSpPr>
        <p:spPr>
          <a:xfrm>
            <a:off x="938264" y="3205063"/>
            <a:ext cx="2414536" cy="369332"/>
          </a:xfrm>
          <a:prstGeom prst="rect">
            <a:avLst/>
          </a:prstGeom>
        </p:spPr>
        <p:txBody>
          <a:bodyPr wrap="square">
            <a:spAutoFit/>
          </a:bodyPr>
          <a:lstStyle/>
          <a:p>
            <a:pPr algn="ctr"/>
            <a:r>
              <a:rPr lang="en-US" dirty="0"/>
              <a:t>hand</a:t>
            </a:r>
          </a:p>
        </p:txBody>
      </p:sp>
      <p:sp>
        <p:nvSpPr>
          <p:cNvPr id="18" name="Rectangle 17">
            <a:extLst>
              <a:ext uri="{FF2B5EF4-FFF2-40B4-BE49-F238E27FC236}">
                <a16:creationId xmlns:a16="http://schemas.microsoft.com/office/drawing/2014/main" id="{A545D044-5CC1-FE4E-A91F-8DA16E8EEA74}"/>
              </a:ext>
            </a:extLst>
          </p:cNvPr>
          <p:cNvSpPr/>
          <p:nvPr/>
        </p:nvSpPr>
        <p:spPr>
          <a:xfrm>
            <a:off x="5791200" y="3205063"/>
            <a:ext cx="2414536" cy="369332"/>
          </a:xfrm>
          <a:prstGeom prst="rect">
            <a:avLst/>
          </a:prstGeom>
        </p:spPr>
        <p:txBody>
          <a:bodyPr wrap="square">
            <a:spAutoFit/>
          </a:bodyPr>
          <a:lstStyle/>
          <a:p>
            <a:pPr algn="ctr"/>
            <a:r>
              <a:rPr lang="en-US" dirty="0"/>
              <a:t>handed</a:t>
            </a:r>
          </a:p>
        </p:txBody>
      </p:sp>
      <p:sp>
        <p:nvSpPr>
          <p:cNvPr id="19" name="Rectangle 18">
            <a:extLst>
              <a:ext uri="{FF2B5EF4-FFF2-40B4-BE49-F238E27FC236}">
                <a16:creationId xmlns:a16="http://schemas.microsoft.com/office/drawing/2014/main" id="{F62D67DA-557B-1648-A7F9-ACEA57A1A21D}"/>
              </a:ext>
            </a:extLst>
          </p:cNvPr>
          <p:cNvSpPr/>
          <p:nvPr/>
        </p:nvSpPr>
        <p:spPr>
          <a:xfrm>
            <a:off x="4090794" y="3205063"/>
            <a:ext cx="444352" cy="369332"/>
          </a:xfrm>
          <a:prstGeom prst="rect">
            <a:avLst/>
          </a:prstGeom>
        </p:spPr>
        <p:txBody>
          <a:bodyPr wrap="none">
            <a:spAutoFit/>
          </a:bodyPr>
          <a:lstStyle/>
          <a:p>
            <a:r>
              <a:rPr lang="en-US" dirty="0"/>
              <a:t>ha</a:t>
            </a:r>
          </a:p>
        </p:txBody>
      </p:sp>
      <p:sp>
        <p:nvSpPr>
          <p:cNvPr id="20" name="Rectangle 19">
            <a:extLst>
              <a:ext uri="{FF2B5EF4-FFF2-40B4-BE49-F238E27FC236}">
                <a16:creationId xmlns:a16="http://schemas.microsoft.com/office/drawing/2014/main" id="{DEDCA73A-2E37-CC4A-8A12-FBA1E0ED8597}"/>
              </a:ext>
            </a:extLst>
          </p:cNvPr>
          <p:cNvSpPr/>
          <p:nvPr/>
        </p:nvSpPr>
        <p:spPr>
          <a:xfrm>
            <a:off x="4347279" y="3205063"/>
            <a:ext cx="450764" cy="369332"/>
          </a:xfrm>
          <a:prstGeom prst="rect">
            <a:avLst/>
          </a:prstGeom>
        </p:spPr>
        <p:txBody>
          <a:bodyPr wrap="none">
            <a:spAutoFit/>
          </a:bodyPr>
          <a:lstStyle/>
          <a:p>
            <a:r>
              <a:rPr lang="en-US" b="1" dirty="0" err="1"/>
              <a:t>nd</a:t>
            </a:r>
            <a:endParaRPr lang="en-US" dirty="0"/>
          </a:p>
        </p:txBody>
      </p:sp>
      <p:sp>
        <p:nvSpPr>
          <p:cNvPr id="22" name="Rectangle 21">
            <a:extLst>
              <a:ext uri="{FF2B5EF4-FFF2-40B4-BE49-F238E27FC236}">
                <a16:creationId xmlns:a16="http://schemas.microsoft.com/office/drawing/2014/main" id="{C02FEA03-A7B5-3443-824B-9A4BD87AF82C}"/>
              </a:ext>
            </a:extLst>
          </p:cNvPr>
          <p:cNvSpPr/>
          <p:nvPr/>
        </p:nvSpPr>
        <p:spPr>
          <a:xfrm>
            <a:off x="4609594" y="3205063"/>
            <a:ext cx="415498" cy="369332"/>
          </a:xfrm>
          <a:prstGeom prst="rect">
            <a:avLst/>
          </a:prstGeom>
        </p:spPr>
        <p:txBody>
          <a:bodyPr wrap="none">
            <a:spAutoFit/>
          </a:bodyPr>
          <a:lstStyle/>
          <a:p>
            <a:r>
              <a:rPr lang="en-US" dirty="0">
                <a:solidFill>
                  <a:srgbClr val="EB526C"/>
                </a:solidFill>
              </a:rPr>
              <a:t>ed</a:t>
            </a:r>
            <a:endParaRPr lang="en-US" dirty="0"/>
          </a:p>
        </p:txBody>
      </p:sp>
      <p:sp>
        <p:nvSpPr>
          <p:cNvPr id="23" name="Rectangle 22">
            <a:extLst>
              <a:ext uri="{FF2B5EF4-FFF2-40B4-BE49-F238E27FC236}">
                <a16:creationId xmlns:a16="http://schemas.microsoft.com/office/drawing/2014/main" id="{DA83A190-8AD1-BE40-87FF-0DC4C03174F6}"/>
              </a:ext>
            </a:extLst>
          </p:cNvPr>
          <p:cNvSpPr/>
          <p:nvPr/>
        </p:nvSpPr>
        <p:spPr>
          <a:xfrm>
            <a:off x="938264" y="3654638"/>
            <a:ext cx="2414536" cy="369332"/>
          </a:xfrm>
          <a:prstGeom prst="rect">
            <a:avLst/>
          </a:prstGeom>
        </p:spPr>
        <p:txBody>
          <a:bodyPr wrap="square">
            <a:spAutoFit/>
          </a:bodyPr>
          <a:lstStyle/>
          <a:p>
            <a:pPr algn="ctr"/>
            <a:r>
              <a:rPr lang="en-US" dirty="0"/>
              <a:t>hunt</a:t>
            </a:r>
          </a:p>
        </p:txBody>
      </p:sp>
      <p:sp>
        <p:nvSpPr>
          <p:cNvPr id="24" name="Rectangle 23">
            <a:extLst>
              <a:ext uri="{FF2B5EF4-FFF2-40B4-BE49-F238E27FC236}">
                <a16:creationId xmlns:a16="http://schemas.microsoft.com/office/drawing/2014/main" id="{7A65558E-F264-274A-80EF-B63220C06168}"/>
              </a:ext>
            </a:extLst>
          </p:cNvPr>
          <p:cNvSpPr/>
          <p:nvPr/>
        </p:nvSpPr>
        <p:spPr>
          <a:xfrm>
            <a:off x="5791200" y="3654638"/>
            <a:ext cx="2414536" cy="369332"/>
          </a:xfrm>
          <a:prstGeom prst="rect">
            <a:avLst/>
          </a:prstGeom>
        </p:spPr>
        <p:txBody>
          <a:bodyPr wrap="square">
            <a:spAutoFit/>
          </a:bodyPr>
          <a:lstStyle/>
          <a:p>
            <a:pPr algn="ctr"/>
            <a:r>
              <a:rPr lang="en-US" dirty="0"/>
              <a:t>hunted</a:t>
            </a:r>
          </a:p>
        </p:txBody>
      </p:sp>
      <p:sp>
        <p:nvSpPr>
          <p:cNvPr id="25" name="Rectangle 24">
            <a:extLst>
              <a:ext uri="{FF2B5EF4-FFF2-40B4-BE49-F238E27FC236}">
                <a16:creationId xmlns:a16="http://schemas.microsoft.com/office/drawing/2014/main" id="{F70847DC-69C1-4D49-A5E7-D95964AB6F93}"/>
              </a:ext>
            </a:extLst>
          </p:cNvPr>
          <p:cNvSpPr/>
          <p:nvPr/>
        </p:nvSpPr>
        <p:spPr>
          <a:xfrm>
            <a:off x="4090794" y="3654638"/>
            <a:ext cx="450764" cy="369332"/>
          </a:xfrm>
          <a:prstGeom prst="rect">
            <a:avLst/>
          </a:prstGeom>
        </p:spPr>
        <p:txBody>
          <a:bodyPr wrap="none">
            <a:spAutoFit/>
          </a:bodyPr>
          <a:lstStyle/>
          <a:p>
            <a:r>
              <a:rPr lang="en-US" dirty="0"/>
              <a:t>hu</a:t>
            </a:r>
          </a:p>
        </p:txBody>
      </p:sp>
      <p:sp>
        <p:nvSpPr>
          <p:cNvPr id="26" name="Rectangle 25">
            <a:extLst>
              <a:ext uri="{FF2B5EF4-FFF2-40B4-BE49-F238E27FC236}">
                <a16:creationId xmlns:a16="http://schemas.microsoft.com/office/drawing/2014/main" id="{3E0C4269-EFC7-3341-9801-69F265E897F6}"/>
              </a:ext>
            </a:extLst>
          </p:cNvPr>
          <p:cNvSpPr/>
          <p:nvPr/>
        </p:nvSpPr>
        <p:spPr>
          <a:xfrm>
            <a:off x="4347279" y="3654638"/>
            <a:ext cx="409086" cy="369332"/>
          </a:xfrm>
          <a:prstGeom prst="rect">
            <a:avLst/>
          </a:prstGeom>
        </p:spPr>
        <p:txBody>
          <a:bodyPr wrap="none">
            <a:spAutoFit/>
          </a:bodyPr>
          <a:lstStyle/>
          <a:p>
            <a:r>
              <a:rPr lang="en-US" b="1" dirty="0" err="1"/>
              <a:t>nt</a:t>
            </a:r>
            <a:endParaRPr lang="en-US" dirty="0"/>
          </a:p>
        </p:txBody>
      </p:sp>
      <p:sp>
        <p:nvSpPr>
          <p:cNvPr id="27" name="Rectangle 26">
            <a:extLst>
              <a:ext uri="{FF2B5EF4-FFF2-40B4-BE49-F238E27FC236}">
                <a16:creationId xmlns:a16="http://schemas.microsoft.com/office/drawing/2014/main" id="{CE548469-728F-C549-A8F4-A951A0138F5D}"/>
              </a:ext>
            </a:extLst>
          </p:cNvPr>
          <p:cNvSpPr/>
          <p:nvPr/>
        </p:nvSpPr>
        <p:spPr>
          <a:xfrm>
            <a:off x="4585102" y="3654638"/>
            <a:ext cx="415498" cy="369332"/>
          </a:xfrm>
          <a:prstGeom prst="rect">
            <a:avLst/>
          </a:prstGeom>
        </p:spPr>
        <p:txBody>
          <a:bodyPr wrap="none">
            <a:spAutoFit/>
          </a:bodyPr>
          <a:lstStyle/>
          <a:p>
            <a:r>
              <a:rPr lang="en-US" dirty="0">
                <a:solidFill>
                  <a:srgbClr val="EB526C"/>
                </a:solidFill>
              </a:rPr>
              <a:t>ed</a:t>
            </a:r>
            <a:endParaRPr lang="en-US" dirty="0"/>
          </a:p>
        </p:txBody>
      </p:sp>
      <p:sp>
        <p:nvSpPr>
          <p:cNvPr id="28" name="Rectangle 27">
            <a:extLst>
              <a:ext uri="{FF2B5EF4-FFF2-40B4-BE49-F238E27FC236}">
                <a16:creationId xmlns:a16="http://schemas.microsoft.com/office/drawing/2014/main" id="{921E6F74-4B33-2C4B-A982-D73D13E86691}"/>
              </a:ext>
            </a:extLst>
          </p:cNvPr>
          <p:cNvSpPr/>
          <p:nvPr/>
        </p:nvSpPr>
        <p:spPr>
          <a:xfrm>
            <a:off x="938264" y="4102387"/>
            <a:ext cx="2414536" cy="369332"/>
          </a:xfrm>
          <a:prstGeom prst="rect">
            <a:avLst/>
          </a:prstGeom>
        </p:spPr>
        <p:txBody>
          <a:bodyPr wrap="square">
            <a:spAutoFit/>
          </a:bodyPr>
          <a:lstStyle/>
          <a:p>
            <a:pPr algn="ctr"/>
            <a:r>
              <a:rPr lang="en-US" dirty="0"/>
              <a:t>bank</a:t>
            </a:r>
          </a:p>
        </p:txBody>
      </p:sp>
      <p:sp>
        <p:nvSpPr>
          <p:cNvPr id="29" name="Rectangle 28">
            <a:extLst>
              <a:ext uri="{FF2B5EF4-FFF2-40B4-BE49-F238E27FC236}">
                <a16:creationId xmlns:a16="http://schemas.microsoft.com/office/drawing/2014/main" id="{4B7D3570-FFC6-0347-829B-40B6052325CA}"/>
              </a:ext>
            </a:extLst>
          </p:cNvPr>
          <p:cNvSpPr/>
          <p:nvPr/>
        </p:nvSpPr>
        <p:spPr>
          <a:xfrm>
            <a:off x="5791200" y="4102387"/>
            <a:ext cx="2414536" cy="369332"/>
          </a:xfrm>
          <a:prstGeom prst="rect">
            <a:avLst/>
          </a:prstGeom>
        </p:spPr>
        <p:txBody>
          <a:bodyPr wrap="square">
            <a:spAutoFit/>
          </a:bodyPr>
          <a:lstStyle/>
          <a:p>
            <a:pPr algn="ctr"/>
            <a:r>
              <a:rPr lang="en-US" dirty="0"/>
              <a:t>banked</a:t>
            </a:r>
          </a:p>
        </p:txBody>
      </p:sp>
      <p:sp>
        <p:nvSpPr>
          <p:cNvPr id="30" name="Rectangle 29">
            <a:extLst>
              <a:ext uri="{FF2B5EF4-FFF2-40B4-BE49-F238E27FC236}">
                <a16:creationId xmlns:a16="http://schemas.microsoft.com/office/drawing/2014/main" id="{382AE95A-3BDE-024E-929B-F8381C62E4D5}"/>
              </a:ext>
            </a:extLst>
          </p:cNvPr>
          <p:cNvSpPr/>
          <p:nvPr/>
        </p:nvSpPr>
        <p:spPr>
          <a:xfrm>
            <a:off x="4090794" y="4102387"/>
            <a:ext cx="434734" cy="369332"/>
          </a:xfrm>
          <a:prstGeom prst="rect">
            <a:avLst/>
          </a:prstGeom>
        </p:spPr>
        <p:txBody>
          <a:bodyPr wrap="none">
            <a:spAutoFit/>
          </a:bodyPr>
          <a:lstStyle/>
          <a:p>
            <a:r>
              <a:rPr lang="en-US" dirty="0" err="1"/>
              <a:t>ba</a:t>
            </a:r>
            <a:endParaRPr lang="en-US" dirty="0"/>
          </a:p>
        </p:txBody>
      </p:sp>
      <p:sp>
        <p:nvSpPr>
          <p:cNvPr id="31" name="Rectangle 30">
            <a:extLst>
              <a:ext uri="{FF2B5EF4-FFF2-40B4-BE49-F238E27FC236}">
                <a16:creationId xmlns:a16="http://schemas.microsoft.com/office/drawing/2014/main" id="{1949D4E3-60D6-FC49-BD91-DA01CF35CA13}"/>
              </a:ext>
            </a:extLst>
          </p:cNvPr>
          <p:cNvSpPr/>
          <p:nvPr/>
        </p:nvSpPr>
        <p:spPr>
          <a:xfrm>
            <a:off x="4339115" y="4102387"/>
            <a:ext cx="442750" cy="369332"/>
          </a:xfrm>
          <a:prstGeom prst="rect">
            <a:avLst/>
          </a:prstGeom>
        </p:spPr>
        <p:txBody>
          <a:bodyPr wrap="none">
            <a:spAutoFit/>
          </a:bodyPr>
          <a:lstStyle/>
          <a:p>
            <a:r>
              <a:rPr lang="en-US" b="1" dirty="0" err="1"/>
              <a:t>nk</a:t>
            </a:r>
            <a:endParaRPr lang="en-US" dirty="0"/>
          </a:p>
        </p:txBody>
      </p:sp>
      <p:sp>
        <p:nvSpPr>
          <p:cNvPr id="32" name="Rectangle 31">
            <a:extLst>
              <a:ext uri="{FF2B5EF4-FFF2-40B4-BE49-F238E27FC236}">
                <a16:creationId xmlns:a16="http://schemas.microsoft.com/office/drawing/2014/main" id="{4C7CB800-219F-0F4F-8674-B6E8EC9C52A3}"/>
              </a:ext>
            </a:extLst>
          </p:cNvPr>
          <p:cNvSpPr/>
          <p:nvPr/>
        </p:nvSpPr>
        <p:spPr>
          <a:xfrm>
            <a:off x="4601430" y="4102387"/>
            <a:ext cx="415498" cy="369332"/>
          </a:xfrm>
          <a:prstGeom prst="rect">
            <a:avLst/>
          </a:prstGeom>
        </p:spPr>
        <p:txBody>
          <a:bodyPr wrap="none">
            <a:spAutoFit/>
          </a:bodyPr>
          <a:lstStyle/>
          <a:p>
            <a:r>
              <a:rPr lang="en-US" dirty="0">
                <a:solidFill>
                  <a:srgbClr val="EB526C"/>
                </a:solidFill>
              </a:rPr>
              <a:t>ed</a:t>
            </a:r>
            <a:endParaRPr lang="en-US" dirty="0"/>
          </a:p>
        </p:txBody>
      </p:sp>
      <p:sp>
        <p:nvSpPr>
          <p:cNvPr id="33" name="Rectangle 32">
            <a:extLst>
              <a:ext uri="{FF2B5EF4-FFF2-40B4-BE49-F238E27FC236}">
                <a16:creationId xmlns:a16="http://schemas.microsoft.com/office/drawing/2014/main" id="{ED0784BB-F165-D141-8B1D-56D7517D36D4}"/>
              </a:ext>
            </a:extLst>
          </p:cNvPr>
          <p:cNvSpPr/>
          <p:nvPr/>
        </p:nvSpPr>
        <p:spPr>
          <a:xfrm>
            <a:off x="938262" y="4544025"/>
            <a:ext cx="2414536" cy="369332"/>
          </a:xfrm>
          <a:prstGeom prst="rect">
            <a:avLst/>
          </a:prstGeom>
        </p:spPr>
        <p:txBody>
          <a:bodyPr wrap="square">
            <a:spAutoFit/>
          </a:bodyPr>
          <a:lstStyle/>
          <a:p>
            <a:pPr algn="ctr"/>
            <a:r>
              <a:rPr lang="en-US" dirty="0"/>
              <a:t>lift</a:t>
            </a:r>
          </a:p>
        </p:txBody>
      </p:sp>
      <p:sp>
        <p:nvSpPr>
          <p:cNvPr id="34" name="Rectangle 33">
            <a:extLst>
              <a:ext uri="{FF2B5EF4-FFF2-40B4-BE49-F238E27FC236}">
                <a16:creationId xmlns:a16="http://schemas.microsoft.com/office/drawing/2014/main" id="{2F58D32C-9EA6-234F-8DF7-88E62F95EB1F}"/>
              </a:ext>
            </a:extLst>
          </p:cNvPr>
          <p:cNvSpPr/>
          <p:nvPr/>
        </p:nvSpPr>
        <p:spPr>
          <a:xfrm>
            <a:off x="5791198" y="4544025"/>
            <a:ext cx="2414536" cy="369332"/>
          </a:xfrm>
          <a:prstGeom prst="rect">
            <a:avLst/>
          </a:prstGeom>
        </p:spPr>
        <p:txBody>
          <a:bodyPr wrap="square">
            <a:spAutoFit/>
          </a:bodyPr>
          <a:lstStyle/>
          <a:p>
            <a:pPr algn="ctr"/>
            <a:r>
              <a:rPr lang="en-US" dirty="0"/>
              <a:t>lifted</a:t>
            </a:r>
          </a:p>
        </p:txBody>
      </p:sp>
      <p:sp>
        <p:nvSpPr>
          <p:cNvPr id="35" name="Rectangle 34">
            <a:extLst>
              <a:ext uri="{FF2B5EF4-FFF2-40B4-BE49-F238E27FC236}">
                <a16:creationId xmlns:a16="http://schemas.microsoft.com/office/drawing/2014/main" id="{1BC2E5E8-1E04-FB4B-BEA0-B9823D08E712}"/>
              </a:ext>
            </a:extLst>
          </p:cNvPr>
          <p:cNvSpPr/>
          <p:nvPr/>
        </p:nvSpPr>
        <p:spPr>
          <a:xfrm>
            <a:off x="4205088" y="4544025"/>
            <a:ext cx="319318" cy="369332"/>
          </a:xfrm>
          <a:prstGeom prst="rect">
            <a:avLst/>
          </a:prstGeom>
        </p:spPr>
        <p:txBody>
          <a:bodyPr wrap="none">
            <a:spAutoFit/>
          </a:bodyPr>
          <a:lstStyle/>
          <a:p>
            <a:r>
              <a:rPr lang="en-US" dirty="0"/>
              <a:t>li</a:t>
            </a:r>
          </a:p>
        </p:txBody>
      </p:sp>
      <p:sp>
        <p:nvSpPr>
          <p:cNvPr id="36" name="Rectangle 35">
            <a:extLst>
              <a:ext uri="{FF2B5EF4-FFF2-40B4-BE49-F238E27FC236}">
                <a16:creationId xmlns:a16="http://schemas.microsoft.com/office/drawing/2014/main" id="{4593859C-D598-6647-9A7E-BBB780FD032E}"/>
              </a:ext>
            </a:extLst>
          </p:cNvPr>
          <p:cNvSpPr/>
          <p:nvPr/>
        </p:nvSpPr>
        <p:spPr>
          <a:xfrm>
            <a:off x="4347277" y="4544025"/>
            <a:ext cx="356188" cy="369332"/>
          </a:xfrm>
          <a:prstGeom prst="rect">
            <a:avLst/>
          </a:prstGeom>
        </p:spPr>
        <p:txBody>
          <a:bodyPr wrap="none">
            <a:spAutoFit/>
          </a:bodyPr>
          <a:lstStyle/>
          <a:p>
            <a:r>
              <a:rPr lang="en-US" b="1" dirty="0"/>
              <a:t>ft</a:t>
            </a:r>
            <a:endParaRPr lang="en-US" dirty="0"/>
          </a:p>
        </p:txBody>
      </p:sp>
      <p:sp>
        <p:nvSpPr>
          <p:cNvPr id="37" name="Rectangle 36">
            <a:extLst>
              <a:ext uri="{FF2B5EF4-FFF2-40B4-BE49-F238E27FC236}">
                <a16:creationId xmlns:a16="http://schemas.microsoft.com/office/drawing/2014/main" id="{CF74CD09-E960-B74C-8A85-E98AE46F21FD}"/>
              </a:ext>
            </a:extLst>
          </p:cNvPr>
          <p:cNvSpPr/>
          <p:nvPr/>
        </p:nvSpPr>
        <p:spPr>
          <a:xfrm>
            <a:off x="4519788" y="4544025"/>
            <a:ext cx="415498" cy="369332"/>
          </a:xfrm>
          <a:prstGeom prst="rect">
            <a:avLst/>
          </a:prstGeom>
        </p:spPr>
        <p:txBody>
          <a:bodyPr wrap="none">
            <a:spAutoFit/>
          </a:bodyPr>
          <a:lstStyle/>
          <a:p>
            <a:r>
              <a:rPr lang="en-US" dirty="0">
                <a:solidFill>
                  <a:srgbClr val="EB526C"/>
                </a:solidFill>
              </a:rPr>
              <a:t>ed</a:t>
            </a:r>
            <a:endParaRPr lang="en-US" dirty="0"/>
          </a:p>
        </p:txBody>
      </p:sp>
    </p:spTree>
    <p:extLst>
      <p:ext uri="{BB962C8B-B14F-4D97-AF65-F5344CB8AC3E}">
        <p14:creationId xmlns:p14="http://schemas.microsoft.com/office/powerpoint/2010/main" val="373436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500"/>
                                        <p:tgtEl>
                                          <p:spTgt spid="2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fade">
                                      <p:cBhvr>
                                        <p:cTn id="117" dur="500"/>
                                        <p:tgtEl>
                                          <p:spTgt spid="3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500"/>
                                        <p:tgtEl>
                                          <p:spTgt spid="29"/>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3"/>
                                        </p:tgtEl>
                                        <p:attrNameLst>
                                          <p:attrName>style.visibility</p:attrName>
                                        </p:attrNameLst>
                                      </p:cBhvr>
                                      <p:to>
                                        <p:strVal val="visible"/>
                                      </p:to>
                                    </p:set>
                                    <p:animEffect transition="in" filter="fade">
                                      <p:cBhvr>
                                        <p:cTn id="132" dur="500"/>
                                        <p:tgtEl>
                                          <p:spTgt spid="3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35"/>
                                        </p:tgtEl>
                                        <p:attrNameLst>
                                          <p:attrName>style.visibility</p:attrName>
                                        </p:attrNameLst>
                                      </p:cBhvr>
                                      <p:to>
                                        <p:strVal val="visible"/>
                                      </p:to>
                                    </p:set>
                                    <p:animEffect transition="in" filter="fade">
                                      <p:cBhvr>
                                        <p:cTn id="137" dur="500"/>
                                        <p:tgtEl>
                                          <p:spTgt spid="35"/>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fade">
                                      <p:cBhvr>
                                        <p:cTn id="142" dur="500"/>
                                        <p:tgtEl>
                                          <p:spTgt spid="36"/>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7"/>
                                        </p:tgtEl>
                                        <p:attrNameLst>
                                          <p:attrName>style.visibility</p:attrName>
                                        </p:attrNameLst>
                                      </p:cBhvr>
                                      <p:to>
                                        <p:strVal val="visible"/>
                                      </p:to>
                                    </p:set>
                                    <p:animEffect transition="in" filter="fade">
                                      <p:cBhvr>
                                        <p:cTn id="147" dur="500"/>
                                        <p:tgtEl>
                                          <p:spTgt spid="37"/>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34"/>
                                        </p:tgtEl>
                                        <p:attrNameLst>
                                          <p:attrName>style.visibility</p:attrName>
                                        </p:attrNameLst>
                                      </p:cBhvr>
                                      <p:to>
                                        <p:strVal val="visible"/>
                                      </p:to>
                                    </p:set>
                                    <p:animEffect transition="in" filter="fade">
                                      <p:cBhvr>
                                        <p:cTn id="1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P spid="5" grpId="0"/>
      <p:bldP spid="9" grpId="0"/>
      <p:bldP spid="12" grpId="0"/>
      <p:bldP spid="13" grpId="0"/>
      <p:bldP spid="14" grpId="0"/>
      <p:bldP spid="15" grpId="0"/>
      <p:bldP spid="16" grpId="0"/>
      <p:bldP spid="17" grpId="0"/>
      <p:bldP spid="18" grpId="0"/>
      <p:bldP spid="19" grpId="0"/>
      <p:bldP spid="20"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1BB845B6-BB90-5346-BC80-72ED7122EC52}"/>
              </a:ext>
            </a:extLst>
          </p:cNvPr>
          <p:cNvSpPr/>
          <p:nvPr/>
        </p:nvSpPr>
        <p:spPr>
          <a:xfrm rot="5400000">
            <a:off x="2766015" y="446885"/>
            <a:ext cx="1896801" cy="6538627"/>
          </a:xfrm>
          <a:prstGeom prst="round2SameRect">
            <a:avLst/>
          </a:prstGeom>
          <a:solidFill>
            <a:srgbClr val="CEE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title"/>
          </p:nvPr>
        </p:nvSpPr>
        <p:spPr>
          <a:xfrm>
            <a:off x="445104" y="407418"/>
            <a:ext cx="8253792" cy="945377"/>
          </a:xfrm>
          <a:prstGeom prst="round2SameRect">
            <a:avLst/>
          </a:prstGeom>
          <a:solidFill>
            <a:srgbClr val="019486"/>
          </a:solidFill>
        </p:spPr>
        <p:txBody>
          <a:bodyPr/>
          <a:lstStyle/>
          <a:p>
            <a:r>
              <a:rPr lang="en-GB" sz="3600" dirty="0">
                <a:solidFill>
                  <a:schemeClr val="bg1"/>
                </a:solidFill>
                <a:latin typeface="+mn-lt"/>
              </a:rPr>
              <a:t>Rule</a:t>
            </a:r>
          </a:p>
        </p:txBody>
      </p:sp>
      <p:sp>
        <p:nvSpPr>
          <p:cNvPr id="5" name="Rectangle 4"/>
          <p:cNvSpPr/>
          <p:nvPr/>
        </p:nvSpPr>
        <p:spPr>
          <a:xfrm>
            <a:off x="752021" y="3591157"/>
            <a:ext cx="4395084" cy="276999"/>
          </a:xfrm>
          <a:prstGeom prst="rect">
            <a:avLst/>
          </a:prstGeom>
        </p:spPr>
        <p:txBody>
          <a:bodyPr wrap="square" lIns="0" tIns="0" rIns="0" bIns="0">
            <a:spAutoFit/>
          </a:bodyPr>
          <a:lstStyle/>
          <a:p>
            <a:r>
              <a:rPr lang="en-GB" dirty="0"/>
              <a:t>If a word ends in ‘e’ then just add ‘d’.</a:t>
            </a:r>
            <a:endParaRPr lang="en-GB" sz="2000" dirty="0"/>
          </a:p>
        </p:txBody>
      </p:sp>
      <p:pic>
        <p:nvPicPr>
          <p:cNvPr id="7" name="Picture 6">
            <a:extLst>
              <a:ext uri="{FF2B5EF4-FFF2-40B4-BE49-F238E27FC236}">
                <a16:creationId xmlns:a16="http://schemas.microsoft.com/office/drawing/2014/main" id="{FA63CEAE-659D-BE4E-9301-B50FE9D896A7}"/>
              </a:ext>
            </a:extLst>
          </p:cNvPr>
          <p:cNvPicPr>
            <a:picLocks noChangeAspect="1"/>
          </p:cNvPicPr>
          <p:nvPr/>
        </p:nvPicPr>
        <p:blipFill rotWithShape="1">
          <a:blip r:embed="rId2">
            <a:extLst>
              <a:ext uri="{28A0092B-C50C-407E-A947-70E740481C1C}">
                <a14:useLocalDpi xmlns:a14="http://schemas.microsoft.com/office/drawing/2010/main" val="0"/>
              </a:ext>
            </a:extLst>
          </a:blip>
          <a:srcRect t="-6962" b="2037"/>
          <a:stretch/>
        </p:blipFill>
        <p:spPr>
          <a:xfrm>
            <a:off x="5592207" y="2090057"/>
            <a:ext cx="2340510" cy="4322173"/>
          </a:xfrm>
          <a:prstGeom prst="rect">
            <a:avLst/>
          </a:prstGeom>
        </p:spPr>
      </p:pic>
    </p:spTree>
    <p:extLst>
      <p:ext uri="{BB962C8B-B14F-4D97-AF65-F5344CB8AC3E}">
        <p14:creationId xmlns:p14="http://schemas.microsoft.com/office/powerpoint/2010/main" val="391070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5104" y="407418"/>
            <a:ext cx="8253792" cy="1189888"/>
          </a:xfrm>
          <a:prstGeom prst="round2SameRect">
            <a:avLst/>
          </a:prstGeom>
          <a:solidFill>
            <a:srgbClr val="019486"/>
          </a:solidFill>
        </p:spPr>
        <p:txBody>
          <a:bodyPr/>
          <a:lstStyle/>
          <a:p>
            <a:pPr algn="ctr"/>
            <a:r>
              <a:rPr lang="en-GB" sz="3600" dirty="0">
                <a:solidFill>
                  <a:schemeClr val="bg1"/>
                </a:solidFill>
                <a:latin typeface="+mn-lt"/>
              </a:rPr>
              <a:t>Just Add ‘d’ to Words Ending in ‘e’</a:t>
            </a:r>
          </a:p>
        </p:txBody>
      </p:sp>
      <p:graphicFrame>
        <p:nvGraphicFramePr>
          <p:cNvPr id="2" name="Table 6">
            <a:extLst>
              <a:ext uri="{FF2B5EF4-FFF2-40B4-BE49-F238E27FC236}">
                <a16:creationId xmlns:a16="http://schemas.microsoft.com/office/drawing/2014/main" id="{C62C010D-89C3-A24F-B4AD-8C158B14D152}"/>
              </a:ext>
            </a:extLst>
          </p:cNvPr>
          <p:cNvGraphicFramePr>
            <a:graphicFrameLocks noGrp="1"/>
          </p:cNvGraphicFramePr>
          <p:nvPr>
            <p:extLst>
              <p:ext uri="{D42A27DB-BD31-4B8C-83A1-F6EECF244321}">
                <p14:modId xmlns:p14="http://schemas.microsoft.com/office/powerpoint/2010/main" val="2023954034"/>
              </p:ext>
            </p:extLst>
          </p:nvPr>
        </p:nvGraphicFramePr>
        <p:xfrm>
          <a:off x="938263" y="2271289"/>
          <a:ext cx="7267473" cy="2232200"/>
        </p:xfrm>
        <a:graphic>
          <a:graphicData uri="http://schemas.openxmlformats.org/drawingml/2006/table">
            <a:tbl>
              <a:tblPr firstRow="1" bandRow="1">
                <a:tableStyleId>{5C22544A-7EE6-4342-B048-85BDC9FD1C3A}</a:tableStyleId>
              </a:tblPr>
              <a:tblGrid>
                <a:gridCol w="2422491">
                  <a:extLst>
                    <a:ext uri="{9D8B030D-6E8A-4147-A177-3AD203B41FA5}">
                      <a16:colId xmlns:a16="http://schemas.microsoft.com/office/drawing/2014/main" val="2946111650"/>
                    </a:ext>
                  </a:extLst>
                </a:gridCol>
                <a:gridCol w="2422491">
                  <a:extLst>
                    <a:ext uri="{9D8B030D-6E8A-4147-A177-3AD203B41FA5}">
                      <a16:colId xmlns:a16="http://schemas.microsoft.com/office/drawing/2014/main" val="3481103496"/>
                    </a:ext>
                  </a:extLst>
                </a:gridCol>
                <a:gridCol w="2422491">
                  <a:extLst>
                    <a:ext uri="{9D8B030D-6E8A-4147-A177-3AD203B41FA5}">
                      <a16:colId xmlns:a16="http://schemas.microsoft.com/office/drawing/2014/main" val="4211805038"/>
                    </a:ext>
                  </a:extLst>
                </a:gridCol>
              </a:tblGrid>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extLst>
                  <a:ext uri="{0D108BD9-81ED-4DB2-BD59-A6C34878D82A}">
                    <a16:rowId xmlns:a16="http://schemas.microsoft.com/office/drawing/2014/main" val="575115712"/>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extLst>
                  <a:ext uri="{0D108BD9-81ED-4DB2-BD59-A6C34878D82A}">
                    <a16:rowId xmlns:a16="http://schemas.microsoft.com/office/drawing/2014/main" val="1178010138"/>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extLst>
                  <a:ext uri="{0D108BD9-81ED-4DB2-BD59-A6C34878D82A}">
                    <a16:rowId xmlns:a16="http://schemas.microsoft.com/office/drawing/2014/main" val="130162929"/>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extLst>
                  <a:ext uri="{0D108BD9-81ED-4DB2-BD59-A6C34878D82A}">
                    <a16:rowId xmlns:a16="http://schemas.microsoft.com/office/drawing/2014/main" val="3293955180"/>
                  </a:ext>
                </a:extLst>
              </a:tr>
              <a:tr h="446440">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tc>
                  <a:txBody>
                    <a:bodyPr/>
                    <a:lstStyle/>
                    <a:p>
                      <a:pPr algn="ctr"/>
                      <a:endParaRPr lang="en-US" b="0" dirty="0">
                        <a:solidFill>
                          <a:srgbClr val="EB526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tc>
                  <a:txBody>
                    <a:bodyPr/>
                    <a:lstStyle/>
                    <a:p>
                      <a:pPr algn="ct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E09C"/>
                    </a:solidFill>
                  </a:tcPr>
                </a:tc>
                <a:extLst>
                  <a:ext uri="{0D108BD9-81ED-4DB2-BD59-A6C34878D82A}">
                    <a16:rowId xmlns:a16="http://schemas.microsoft.com/office/drawing/2014/main" val="2267472857"/>
                  </a:ext>
                </a:extLst>
              </a:tr>
            </a:tbl>
          </a:graphicData>
        </a:graphic>
      </p:graphicFrame>
      <p:pic>
        <p:nvPicPr>
          <p:cNvPr id="10" name="Picture 9">
            <a:extLst>
              <a:ext uri="{FF2B5EF4-FFF2-40B4-BE49-F238E27FC236}">
                <a16:creationId xmlns:a16="http://schemas.microsoft.com/office/drawing/2014/main" id="{EAA9EFD2-4B74-3445-81AB-61E9FBFDA76B}"/>
              </a:ext>
            </a:extLst>
          </p:cNvPr>
          <p:cNvPicPr>
            <a:picLocks noChangeAspect="1"/>
          </p:cNvPicPr>
          <p:nvPr/>
        </p:nvPicPr>
        <p:blipFill>
          <a:blip r:embed="rId2">
            <a:extLst>
              <a:ext uri="{28A0092B-C50C-407E-A947-70E740481C1C}">
                <a14:useLocalDpi xmlns:a14="http://schemas.microsoft.com/office/drawing/2010/main" val="0"/>
              </a:ext>
            </a:extLst>
          </a:blip>
          <a:srcRect t="1847" b="1847"/>
          <a:stretch/>
        </p:blipFill>
        <p:spPr>
          <a:xfrm>
            <a:off x="7383780" y="4146143"/>
            <a:ext cx="1315116" cy="2229102"/>
          </a:xfrm>
          <a:prstGeom prst="rect">
            <a:avLst/>
          </a:prstGeom>
        </p:spPr>
      </p:pic>
      <p:sp>
        <p:nvSpPr>
          <p:cNvPr id="7" name="Rectangle 6">
            <a:extLst>
              <a:ext uri="{FF2B5EF4-FFF2-40B4-BE49-F238E27FC236}">
                <a16:creationId xmlns:a16="http://schemas.microsoft.com/office/drawing/2014/main" id="{1B3EAB37-7DDE-9049-A4D0-D7F3745220BB}"/>
              </a:ext>
            </a:extLst>
          </p:cNvPr>
          <p:cNvSpPr/>
          <p:nvPr/>
        </p:nvSpPr>
        <p:spPr>
          <a:xfrm>
            <a:off x="938264" y="2317726"/>
            <a:ext cx="2414536" cy="369332"/>
          </a:xfrm>
          <a:prstGeom prst="rect">
            <a:avLst/>
          </a:prstGeom>
        </p:spPr>
        <p:txBody>
          <a:bodyPr wrap="square">
            <a:spAutoFit/>
          </a:bodyPr>
          <a:lstStyle/>
          <a:p>
            <a:pPr algn="ctr"/>
            <a:r>
              <a:rPr lang="en-US" dirty="0"/>
              <a:t>hope</a:t>
            </a:r>
          </a:p>
        </p:txBody>
      </p:sp>
      <p:sp>
        <p:nvSpPr>
          <p:cNvPr id="8" name="Rectangle 7">
            <a:extLst>
              <a:ext uri="{FF2B5EF4-FFF2-40B4-BE49-F238E27FC236}">
                <a16:creationId xmlns:a16="http://schemas.microsoft.com/office/drawing/2014/main" id="{2AFB0AAA-8E02-3C4F-B002-F9C4EE5054F5}"/>
              </a:ext>
            </a:extLst>
          </p:cNvPr>
          <p:cNvSpPr/>
          <p:nvPr/>
        </p:nvSpPr>
        <p:spPr>
          <a:xfrm>
            <a:off x="5791200" y="2317726"/>
            <a:ext cx="2414536" cy="369332"/>
          </a:xfrm>
          <a:prstGeom prst="rect">
            <a:avLst/>
          </a:prstGeom>
        </p:spPr>
        <p:txBody>
          <a:bodyPr wrap="square">
            <a:spAutoFit/>
          </a:bodyPr>
          <a:lstStyle/>
          <a:p>
            <a:pPr algn="ctr"/>
            <a:r>
              <a:rPr lang="en-US" dirty="0"/>
              <a:t>hoped</a:t>
            </a:r>
          </a:p>
        </p:txBody>
      </p:sp>
      <p:sp>
        <p:nvSpPr>
          <p:cNvPr id="9" name="Rectangle 8">
            <a:extLst>
              <a:ext uri="{FF2B5EF4-FFF2-40B4-BE49-F238E27FC236}">
                <a16:creationId xmlns:a16="http://schemas.microsoft.com/office/drawing/2014/main" id="{0DEAF06D-BD01-054F-972B-BABE5CA52BE6}"/>
              </a:ext>
            </a:extLst>
          </p:cNvPr>
          <p:cNvSpPr/>
          <p:nvPr/>
        </p:nvSpPr>
        <p:spPr>
          <a:xfrm>
            <a:off x="4090794" y="2317726"/>
            <a:ext cx="559769" cy="369332"/>
          </a:xfrm>
          <a:prstGeom prst="rect">
            <a:avLst/>
          </a:prstGeom>
        </p:spPr>
        <p:txBody>
          <a:bodyPr wrap="none">
            <a:spAutoFit/>
          </a:bodyPr>
          <a:lstStyle/>
          <a:p>
            <a:r>
              <a:rPr lang="en-US" dirty="0"/>
              <a:t>hop</a:t>
            </a:r>
          </a:p>
        </p:txBody>
      </p:sp>
      <p:sp>
        <p:nvSpPr>
          <p:cNvPr id="11" name="Rectangle 10">
            <a:extLst>
              <a:ext uri="{FF2B5EF4-FFF2-40B4-BE49-F238E27FC236}">
                <a16:creationId xmlns:a16="http://schemas.microsoft.com/office/drawing/2014/main" id="{27F9F8FD-F6BF-5942-8F81-B571C7A3D053}"/>
              </a:ext>
            </a:extLst>
          </p:cNvPr>
          <p:cNvSpPr/>
          <p:nvPr/>
        </p:nvSpPr>
        <p:spPr>
          <a:xfrm>
            <a:off x="4463819" y="2317726"/>
            <a:ext cx="293670" cy="369332"/>
          </a:xfrm>
          <a:prstGeom prst="rect">
            <a:avLst/>
          </a:prstGeom>
        </p:spPr>
        <p:txBody>
          <a:bodyPr wrap="none">
            <a:spAutoFit/>
          </a:bodyPr>
          <a:lstStyle/>
          <a:p>
            <a:r>
              <a:rPr lang="en-US" b="1" dirty="0"/>
              <a:t>e</a:t>
            </a:r>
            <a:endParaRPr lang="en-US" dirty="0"/>
          </a:p>
        </p:txBody>
      </p:sp>
      <p:sp>
        <p:nvSpPr>
          <p:cNvPr id="12" name="Rectangle 11">
            <a:extLst>
              <a:ext uri="{FF2B5EF4-FFF2-40B4-BE49-F238E27FC236}">
                <a16:creationId xmlns:a16="http://schemas.microsoft.com/office/drawing/2014/main" id="{ACD520AD-0B9D-564D-9626-0546F628EFFD}"/>
              </a:ext>
            </a:extLst>
          </p:cNvPr>
          <p:cNvSpPr/>
          <p:nvPr/>
        </p:nvSpPr>
        <p:spPr>
          <a:xfrm>
            <a:off x="4585102" y="2317726"/>
            <a:ext cx="311304" cy="369332"/>
          </a:xfrm>
          <a:prstGeom prst="rect">
            <a:avLst/>
          </a:prstGeom>
        </p:spPr>
        <p:txBody>
          <a:bodyPr wrap="none">
            <a:spAutoFit/>
          </a:bodyPr>
          <a:lstStyle/>
          <a:p>
            <a:r>
              <a:rPr lang="en-US" dirty="0">
                <a:solidFill>
                  <a:srgbClr val="EB526C"/>
                </a:solidFill>
              </a:rPr>
              <a:t>d</a:t>
            </a:r>
            <a:endParaRPr lang="en-US" dirty="0"/>
          </a:p>
        </p:txBody>
      </p:sp>
      <p:sp>
        <p:nvSpPr>
          <p:cNvPr id="13" name="Rectangle 12">
            <a:extLst>
              <a:ext uri="{FF2B5EF4-FFF2-40B4-BE49-F238E27FC236}">
                <a16:creationId xmlns:a16="http://schemas.microsoft.com/office/drawing/2014/main" id="{8FF5BC21-0F31-0A4F-AE3A-86FD5275C15F}"/>
              </a:ext>
            </a:extLst>
          </p:cNvPr>
          <p:cNvSpPr/>
          <p:nvPr/>
        </p:nvSpPr>
        <p:spPr>
          <a:xfrm>
            <a:off x="938264" y="2757167"/>
            <a:ext cx="2414536" cy="369332"/>
          </a:xfrm>
          <a:prstGeom prst="rect">
            <a:avLst/>
          </a:prstGeom>
        </p:spPr>
        <p:txBody>
          <a:bodyPr wrap="square">
            <a:spAutoFit/>
          </a:bodyPr>
          <a:lstStyle/>
          <a:p>
            <a:pPr algn="ctr"/>
            <a:r>
              <a:rPr lang="en-US" dirty="0"/>
              <a:t>joke</a:t>
            </a:r>
          </a:p>
        </p:txBody>
      </p:sp>
      <p:sp>
        <p:nvSpPr>
          <p:cNvPr id="14" name="Rectangle 13">
            <a:extLst>
              <a:ext uri="{FF2B5EF4-FFF2-40B4-BE49-F238E27FC236}">
                <a16:creationId xmlns:a16="http://schemas.microsoft.com/office/drawing/2014/main" id="{1BF04C9C-D536-BF44-8149-D6CD15E5D89B}"/>
              </a:ext>
            </a:extLst>
          </p:cNvPr>
          <p:cNvSpPr/>
          <p:nvPr/>
        </p:nvSpPr>
        <p:spPr>
          <a:xfrm>
            <a:off x="5791200" y="2757167"/>
            <a:ext cx="2414536" cy="369332"/>
          </a:xfrm>
          <a:prstGeom prst="rect">
            <a:avLst/>
          </a:prstGeom>
        </p:spPr>
        <p:txBody>
          <a:bodyPr wrap="square">
            <a:spAutoFit/>
          </a:bodyPr>
          <a:lstStyle/>
          <a:p>
            <a:pPr algn="ctr"/>
            <a:r>
              <a:rPr lang="en-US" dirty="0"/>
              <a:t>joked</a:t>
            </a:r>
          </a:p>
        </p:txBody>
      </p:sp>
      <p:sp>
        <p:nvSpPr>
          <p:cNvPr id="15" name="Rectangle 14">
            <a:extLst>
              <a:ext uri="{FF2B5EF4-FFF2-40B4-BE49-F238E27FC236}">
                <a16:creationId xmlns:a16="http://schemas.microsoft.com/office/drawing/2014/main" id="{7EAC0158-6DB7-CD41-8111-228A63168270}"/>
              </a:ext>
            </a:extLst>
          </p:cNvPr>
          <p:cNvSpPr/>
          <p:nvPr/>
        </p:nvSpPr>
        <p:spPr>
          <a:xfrm>
            <a:off x="4166364" y="2757167"/>
            <a:ext cx="479618" cy="369332"/>
          </a:xfrm>
          <a:prstGeom prst="rect">
            <a:avLst/>
          </a:prstGeom>
        </p:spPr>
        <p:txBody>
          <a:bodyPr wrap="none">
            <a:spAutoFit/>
          </a:bodyPr>
          <a:lstStyle/>
          <a:p>
            <a:r>
              <a:rPr lang="en-US" dirty="0" err="1"/>
              <a:t>jok</a:t>
            </a:r>
            <a:endParaRPr lang="en-US" dirty="0"/>
          </a:p>
        </p:txBody>
      </p:sp>
      <p:sp>
        <p:nvSpPr>
          <p:cNvPr id="16" name="Rectangle 15">
            <a:extLst>
              <a:ext uri="{FF2B5EF4-FFF2-40B4-BE49-F238E27FC236}">
                <a16:creationId xmlns:a16="http://schemas.microsoft.com/office/drawing/2014/main" id="{15D50E28-647F-5741-AA81-EB6EB213A315}"/>
              </a:ext>
            </a:extLst>
          </p:cNvPr>
          <p:cNvSpPr/>
          <p:nvPr/>
        </p:nvSpPr>
        <p:spPr>
          <a:xfrm>
            <a:off x="4463819" y="2757167"/>
            <a:ext cx="293670" cy="369332"/>
          </a:xfrm>
          <a:prstGeom prst="rect">
            <a:avLst/>
          </a:prstGeom>
        </p:spPr>
        <p:txBody>
          <a:bodyPr wrap="none">
            <a:spAutoFit/>
          </a:bodyPr>
          <a:lstStyle/>
          <a:p>
            <a:r>
              <a:rPr lang="en-US" b="1" dirty="0"/>
              <a:t>e</a:t>
            </a:r>
            <a:endParaRPr lang="en-US" dirty="0"/>
          </a:p>
        </p:txBody>
      </p:sp>
      <p:sp>
        <p:nvSpPr>
          <p:cNvPr id="17" name="Rectangle 16">
            <a:extLst>
              <a:ext uri="{FF2B5EF4-FFF2-40B4-BE49-F238E27FC236}">
                <a16:creationId xmlns:a16="http://schemas.microsoft.com/office/drawing/2014/main" id="{9FB8C62E-9F9F-A54B-A44A-700985BADB2C}"/>
              </a:ext>
            </a:extLst>
          </p:cNvPr>
          <p:cNvSpPr/>
          <p:nvPr/>
        </p:nvSpPr>
        <p:spPr>
          <a:xfrm>
            <a:off x="4585102" y="2757167"/>
            <a:ext cx="311304" cy="369332"/>
          </a:xfrm>
          <a:prstGeom prst="rect">
            <a:avLst/>
          </a:prstGeom>
        </p:spPr>
        <p:txBody>
          <a:bodyPr wrap="none">
            <a:spAutoFit/>
          </a:bodyPr>
          <a:lstStyle/>
          <a:p>
            <a:r>
              <a:rPr lang="en-US" dirty="0">
                <a:solidFill>
                  <a:srgbClr val="EB526C"/>
                </a:solidFill>
              </a:rPr>
              <a:t>d</a:t>
            </a:r>
            <a:endParaRPr lang="en-US" dirty="0"/>
          </a:p>
        </p:txBody>
      </p:sp>
      <p:sp>
        <p:nvSpPr>
          <p:cNvPr id="18" name="Rectangle 17">
            <a:extLst>
              <a:ext uri="{FF2B5EF4-FFF2-40B4-BE49-F238E27FC236}">
                <a16:creationId xmlns:a16="http://schemas.microsoft.com/office/drawing/2014/main" id="{6A287B60-B207-A24F-BB32-7E857E2D0BDA}"/>
              </a:ext>
            </a:extLst>
          </p:cNvPr>
          <p:cNvSpPr/>
          <p:nvPr/>
        </p:nvSpPr>
        <p:spPr>
          <a:xfrm>
            <a:off x="938264" y="3199235"/>
            <a:ext cx="2414536" cy="369332"/>
          </a:xfrm>
          <a:prstGeom prst="rect">
            <a:avLst/>
          </a:prstGeom>
        </p:spPr>
        <p:txBody>
          <a:bodyPr wrap="square">
            <a:spAutoFit/>
          </a:bodyPr>
          <a:lstStyle/>
          <a:p>
            <a:pPr algn="ctr"/>
            <a:r>
              <a:rPr lang="en-US" dirty="0"/>
              <a:t>fake</a:t>
            </a:r>
          </a:p>
        </p:txBody>
      </p:sp>
      <p:sp>
        <p:nvSpPr>
          <p:cNvPr id="19" name="Rectangle 18">
            <a:extLst>
              <a:ext uri="{FF2B5EF4-FFF2-40B4-BE49-F238E27FC236}">
                <a16:creationId xmlns:a16="http://schemas.microsoft.com/office/drawing/2014/main" id="{C58EE690-1D3A-014A-89CA-1D3D2D73576B}"/>
              </a:ext>
            </a:extLst>
          </p:cNvPr>
          <p:cNvSpPr/>
          <p:nvPr/>
        </p:nvSpPr>
        <p:spPr>
          <a:xfrm>
            <a:off x="5791200" y="3199235"/>
            <a:ext cx="2414536" cy="369332"/>
          </a:xfrm>
          <a:prstGeom prst="rect">
            <a:avLst/>
          </a:prstGeom>
        </p:spPr>
        <p:txBody>
          <a:bodyPr wrap="square">
            <a:spAutoFit/>
          </a:bodyPr>
          <a:lstStyle/>
          <a:p>
            <a:pPr algn="ctr"/>
            <a:r>
              <a:rPr lang="en-US" dirty="0"/>
              <a:t>faked</a:t>
            </a:r>
          </a:p>
        </p:txBody>
      </p:sp>
      <p:sp>
        <p:nvSpPr>
          <p:cNvPr id="20" name="Rectangle 19">
            <a:extLst>
              <a:ext uri="{FF2B5EF4-FFF2-40B4-BE49-F238E27FC236}">
                <a16:creationId xmlns:a16="http://schemas.microsoft.com/office/drawing/2014/main" id="{CA1B56D3-E060-0342-B0C7-0BAF4D6720A7}"/>
              </a:ext>
            </a:extLst>
          </p:cNvPr>
          <p:cNvSpPr/>
          <p:nvPr/>
        </p:nvSpPr>
        <p:spPr>
          <a:xfrm>
            <a:off x="4143693" y="3206792"/>
            <a:ext cx="500458" cy="369332"/>
          </a:xfrm>
          <a:prstGeom prst="rect">
            <a:avLst/>
          </a:prstGeom>
        </p:spPr>
        <p:txBody>
          <a:bodyPr wrap="none">
            <a:spAutoFit/>
          </a:bodyPr>
          <a:lstStyle/>
          <a:p>
            <a:r>
              <a:rPr lang="en-US" dirty="0" err="1"/>
              <a:t>fak</a:t>
            </a:r>
            <a:endParaRPr lang="en-US" dirty="0"/>
          </a:p>
        </p:txBody>
      </p:sp>
      <p:sp>
        <p:nvSpPr>
          <p:cNvPr id="22" name="Rectangle 21">
            <a:extLst>
              <a:ext uri="{FF2B5EF4-FFF2-40B4-BE49-F238E27FC236}">
                <a16:creationId xmlns:a16="http://schemas.microsoft.com/office/drawing/2014/main" id="{17338FA0-9DBA-3D47-932D-7176F714A891}"/>
              </a:ext>
            </a:extLst>
          </p:cNvPr>
          <p:cNvSpPr/>
          <p:nvPr/>
        </p:nvSpPr>
        <p:spPr>
          <a:xfrm>
            <a:off x="4463819" y="3199235"/>
            <a:ext cx="293670" cy="369332"/>
          </a:xfrm>
          <a:prstGeom prst="rect">
            <a:avLst/>
          </a:prstGeom>
        </p:spPr>
        <p:txBody>
          <a:bodyPr wrap="none">
            <a:spAutoFit/>
          </a:bodyPr>
          <a:lstStyle/>
          <a:p>
            <a:r>
              <a:rPr lang="en-US" b="1" dirty="0"/>
              <a:t>e</a:t>
            </a:r>
            <a:endParaRPr lang="en-US" dirty="0"/>
          </a:p>
        </p:txBody>
      </p:sp>
      <p:sp>
        <p:nvSpPr>
          <p:cNvPr id="23" name="Rectangle 22">
            <a:extLst>
              <a:ext uri="{FF2B5EF4-FFF2-40B4-BE49-F238E27FC236}">
                <a16:creationId xmlns:a16="http://schemas.microsoft.com/office/drawing/2014/main" id="{80699855-8016-C341-A666-AED9F36F9F5D}"/>
              </a:ext>
            </a:extLst>
          </p:cNvPr>
          <p:cNvSpPr/>
          <p:nvPr/>
        </p:nvSpPr>
        <p:spPr>
          <a:xfrm>
            <a:off x="4585102" y="3199235"/>
            <a:ext cx="311304" cy="369332"/>
          </a:xfrm>
          <a:prstGeom prst="rect">
            <a:avLst/>
          </a:prstGeom>
        </p:spPr>
        <p:txBody>
          <a:bodyPr wrap="none">
            <a:spAutoFit/>
          </a:bodyPr>
          <a:lstStyle/>
          <a:p>
            <a:r>
              <a:rPr lang="en-US" dirty="0">
                <a:solidFill>
                  <a:srgbClr val="EB526C"/>
                </a:solidFill>
              </a:rPr>
              <a:t>d</a:t>
            </a:r>
            <a:endParaRPr lang="en-US" dirty="0"/>
          </a:p>
        </p:txBody>
      </p:sp>
      <p:sp>
        <p:nvSpPr>
          <p:cNvPr id="24" name="Rectangle 23">
            <a:extLst>
              <a:ext uri="{FF2B5EF4-FFF2-40B4-BE49-F238E27FC236}">
                <a16:creationId xmlns:a16="http://schemas.microsoft.com/office/drawing/2014/main" id="{E1995B88-3294-824B-B1FE-5A89B0CB172A}"/>
              </a:ext>
            </a:extLst>
          </p:cNvPr>
          <p:cNvSpPr/>
          <p:nvPr/>
        </p:nvSpPr>
        <p:spPr>
          <a:xfrm>
            <a:off x="938262" y="3647312"/>
            <a:ext cx="2414536" cy="369332"/>
          </a:xfrm>
          <a:prstGeom prst="rect">
            <a:avLst/>
          </a:prstGeom>
        </p:spPr>
        <p:txBody>
          <a:bodyPr wrap="square">
            <a:spAutoFit/>
          </a:bodyPr>
          <a:lstStyle/>
          <a:p>
            <a:pPr algn="ctr"/>
            <a:r>
              <a:rPr lang="en-US" dirty="0"/>
              <a:t>tune</a:t>
            </a:r>
          </a:p>
        </p:txBody>
      </p:sp>
      <p:sp>
        <p:nvSpPr>
          <p:cNvPr id="25" name="Rectangle 24">
            <a:extLst>
              <a:ext uri="{FF2B5EF4-FFF2-40B4-BE49-F238E27FC236}">
                <a16:creationId xmlns:a16="http://schemas.microsoft.com/office/drawing/2014/main" id="{23F96BB6-1901-2247-9814-E36C954BCD77}"/>
              </a:ext>
            </a:extLst>
          </p:cNvPr>
          <p:cNvSpPr/>
          <p:nvPr/>
        </p:nvSpPr>
        <p:spPr>
          <a:xfrm>
            <a:off x="5791198" y="3647312"/>
            <a:ext cx="2414536" cy="369332"/>
          </a:xfrm>
          <a:prstGeom prst="rect">
            <a:avLst/>
          </a:prstGeom>
        </p:spPr>
        <p:txBody>
          <a:bodyPr wrap="square">
            <a:spAutoFit/>
          </a:bodyPr>
          <a:lstStyle/>
          <a:p>
            <a:pPr algn="ctr"/>
            <a:r>
              <a:rPr lang="en-US" dirty="0"/>
              <a:t>tuned</a:t>
            </a:r>
          </a:p>
        </p:txBody>
      </p:sp>
      <p:sp>
        <p:nvSpPr>
          <p:cNvPr id="26" name="Rectangle 25">
            <a:extLst>
              <a:ext uri="{FF2B5EF4-FFF2-40B4-BE49-F238E27FC236}">
                <a16:creationId xmlns:a16="http://schemas.microsoft.com/office/drawing/2014/main" id="{809BB7F5-B6C3-C64C-B260-A6F2AD89F67E}"/>
              </a:ext>
            </a:extLst>
          </p:cNvPr>
          <p:cNvSpPr/>
          <p:nvPr/>
        </p:nvSpPr>
        <p:spPr>
          <a:xfrm>
            <a:off x="4113463" y="3647312"/>
            <a:ext cx="534121" cy="369332"/>
          </a:xfrm>
          <a:prstGeom prst="rect">
            <a:avLst/>
          </a:prstGeom>
        </p:spPr>
        <p:txBody>
          <a:bodyPr wrap="none">
            <a:spAutoFit/>
          </a:bodyPr>
          <a:lstStyle/>
          <a:p>
            <a:r>
              <a:rPr lang="en-US" dirty="0"/>
              <a:t>tun</a:t>
            </a:r>
          </a:p>
        </p:txBody>
      </p:sp>
      <p:sp>
        <p:nvSpPr>
          <p:cNvPr id="27" name="Rectangle 26">
            <a:extLst>
              <a:ext uri="{FF2B5EF4-FFF2-40B4-BE49-F238E27FC236}">
                <a16:creationId xmlns:a16="http://schemas.microsoft.com/office/drawing/2014/main" id="{2EB8C1F7-7CFF-2E4C-9035-B68BE802A5EB}"/>
              </a:ext>
            </a:extLst>
          </p:cNvPr>
          <p:cNvSpPr/>
          <p:nvPr/>
        </p:nvSpPr>
        <p:spPr>
          <a:xfrm>
            <a:off x="4463817" y="3647312"/>
            <a:ext cx="293670" cy="369332"/>
          </a:xfrm>
          <a:prstGeom prst="rect">
            <a:avLst/>
          </a:prstGeom>
        </p:spPr>
        <p:txBody>
          <a:bodyPr wrap="none">
            <a:spAutoFit/>
          </a:bodyPr>
          <a:lstStyle/>
          <a:p>
            <a:r>
              <a:rPr lang="en-US" b="1" dirty="0"/>
              <a:t>e</a:t>
            </a:r>
            <a:endParaRPr lang="en-US" dirty="0"/>
          </a:p>
        </p:txBody>
      </p:sp>
      <p:sp>
        <p:nvSpPr>
          <p:cNvPr id="28" name="Rectangle 27">
            <a:extLst>
              <a:ext uri="{FF2B5EF4-FFF2-40B4-BE49-F238E27FC236}">
                <a16:creationId xmlns:a16="http://schemas.microsoft.com/office/drawing/2014/main" id="{85FD7C80-3C97-7F4E-A3D0-FFB030BB5069}"/>
              </a:ext>
            </a:extLst>
          </p:cNvPr>
          <p:cNvSpPr/>
          <p:nvPr/>
        </p:nvSpPr>
        <p:spPr>
          <a:xfrm>
            <a:off x="4585100" y="3647312"/>
            <a:ext cx="311304" cy="369332"/>
          </a:xfrm>
          <a:prstGeom prst="rect">
            <a:avLst/>
          </a:prstGeom>
        </p:spPr>
        <p:txBody>
          <a:bodyPr wrap="none">
            <a:spAutoFit/>
          </a:bodyPr>
          <a:lstStyle/>
          <a:p>
            <a:r>
              <a:rPr lang="en-US" dirty="0">
                <a:solidFill>
                  <a:srgbClr val="EB526C"/>
                </a:solidFill>
              </a:rPr>
              <a:t>d</a:t>
            </a:r>
            <a:endParaRPr lang="en-US" dirty="0"/>
          </a:p>
        </p:txBody>
      </p:sp>
      <p:sp>
        <p:nvSpPr>
          <p:cNvPr id="29" name="Rectangle 28">
            <a:extLst>
              <a:ext uri="{FF2B5EF4-FFF2-40B4-BE49-F238E27FC236}">
                <a16:creationId xmlns:a16="http://schemas.microsoft.com/office/drawing/2014/main" id="{BFABDD1D-AE50-714D-9329-2A5DB67038DE}"/>
              </a:ext>
            </a:extLst>
          </p:cNvPr>
          <p:cNvSpPr/>
          <p:nvPr/>
        </p:nvSpPr>
        <p:spPr>
          <a:xfrm>
            <a:off x="938262" y="4106910"/>
            <a:ext cx="2414536" cy="369332"/>
          </a:xfrm>
          <a:prstGeom prst="rect">
            <a:avLst/>
          </a:prstGeom>
        </p:spPr>
        <p:txBody>
          <a:bodyPr wrap="square">
            <a:spAutoFit/>
          </a:bodyPr>
          <a:lstStyle/>
          <a:p>
            <a:pPr algn="ctr"/>
            <a:r>
              <a:rPr lang="en-US" dirty="0"/>
              <a:t>fine</a:t>
            </a:r>
          </a:p>
        </p:txBody>
      </p:sp>
      <p:sp>
        <p:nvSpPr>
          <p:cNvPr id="30" name="Rectangle 29">
            <a:extLst>
              <a:ext uri="{FF2B5EF4-FFF2-40B4-BE49-F238E27FC236}">
                <a16:creationId xmlns:a16="http://schemas.microsoft.com/office/drawing/2014/main" id="{FBD647F1-8F6E-DA45-A305-A7D3852926ED}"/>
              </a:ext>
            </a:extLst>
          </p:cNvPr>
          <p:cNvSpPr/>
          <p:nvPr/>
        </p:nvSpPr>
        <p:spPr>
          <a:xfrm>
            <a:off x="5791198" y="4106910"/>
            <a:ext cx="2414536" cy="369332"/>
          </a:xfrm>
          <a:prstGeom prst="rect">
            <a:avLst/>
          </a:prstGeom>
        </p:spPr>
        <p:txBody>
          <a:bodyPr wrap="square">
            <a:spAutoFit/>
          </a:bodyPr>
          <a:lstStyle/>
          <a:p>
            <a:pPr algn="ctr"/>
            <a:r>
              <a:rPr lang="en-US" dirty="0"/>
              <a:t>fined</a:t>
            </a:r>
          </a:p>
        </p:txBody>
      </p:sp>
      <p:sp>
        <p:nvSpPr>
          <p:cNvPr id="31" name="Rectangle 30">
            <a:extLst>
              <a:ext uri="{FF2B5EF4-FFF2-40B4-BE49-F238E27FC236}">
                <a16:creationId xmlns:a16="http://schemas.microsoft.com/office/drawing/2014/main" id="{A9FFA2D1-EB79-0D44-9FE5-4BEF2609D972}"/>
              </a:ext>
            </a:extLst>
          </p:cNvPr>
          <p:cNvSpPr/>
          <p:nvPr/>
        </p:nvSpPr>
        <p:spPr>
          <a:xfrm>
            <a:off x="4196590" y="4106910"/>
            <a:ext cx="458780" cy="369332"/>
          </a:xfrm>
          <a:prstGeom prst="rect">
            <a:avLst/>
          </a:prstGeom>
        </p:spPr>
        <p:txBody>
          <a:bodyPr wrap="none">
            <a:spAutoFit/>
          </a:bodyPr>
          <a:lstStyle/>
          <a:p>
            <a:r>
              <a:rPr lang="en-US" dirty="0"/>
              <a:t>fin</a:t>
            </a:r>
          </a:p>
        </p:txBody>
      </p:sp>
      <p:sp>
        <p:nvSpPr>
          <p:cNvPr id="32" name="Rectangle 31">
            <a:extLst>
              <a:ext uri="{FF2B5EF4-FFF2-40B4-BE49-F238E27FC236}">
                <a16:creationId xmlns:a16="http://schemas.microsoft.com/office/drawing/2014/main" id="{434D7612-71F0-3D45-992F-39B6A792A52A}"/>
              </a:ext>
            </a:extLst>
          </p:cNvPr>
          <p:cNvSpPr/>
          <p:nvPr/>
        </p:nvSpPr>
        <p:spPr>
          <a:xfrm>
            <a:off x="4463817" y="4106910"/>
            <a:ext cx="293670" cy="369332"/>
          </a:xfrm>
          <a:prstGeom prst="rect">
            <a:avLst/>
          </a:prstGeom>
        </p:spPr>
        <p:txBody>
          <a:bodyPr wrap="none">
            <a:spAutoFit/>
          </a:bodyPr>
          <a:lstStyle/>
          <a:p>
            <a:r>
              <a:rPr lang="en-US" b="1" dirty="0"/>
              <a:t>e</a:t>
            </a:r>
            <a:endParaRPr lang="en-US" dirty="0"/>
          </a:p>
        </p:txBody>
      </p:sp>
      <p:sp>
        <p:nvSpPr>
          <p:cNvPr id="33" name="Rectangle 32">
            <a:extLst>
              <a:ext uri="{FF2B5EF4-FFF2-40B4-BE49-F238E27FC236}">
                <a16:creationId xmlns:a16="http://schemas.microsoft.com/office/drawing/2014/main" id="{1DD719A9-6EA6-794D-BB43-B30779947878}"/>
              </a:ext>
            </a:extLst>
          </p:cNvPr>
          <p:cNvSpPr/>
          <p:nvPr/>
        </p:nvSpPr>
        <p:spPr>
          <a:xfrm>
            <a:off x="4585100" y="4106910"/>
            <a:ext cx="311304" cy="369332"/>
          </a:xfrm>
          <a:prstGeom prst="rect">
            <a:avLst/>
          </a:prstGeom>
        </p:spPr>
        <p:txBody>
          <a:bodyPr wrap="none">
            <a:spAutoFit/>
          </a:bodyPr>
          <a:lstStyle/>
          <a:p>
            <a:r>
              <a:rPr lang="en-US" dirty="0">
                <a:solidFill>
                  <a:srgbClr val="EB526C"/>
                </a:solidFill>
              </a:rPr>
              <a:t>d</a:t>
            </a:r>
            <a:endParaRPr lang="en-US" dirty="0"/>
          </a:p>
        </p:txBody>
      </p:sp>
    </p:spTree>
    <p:extLst>
      <p:ext uri="{BB962C8B-B14F-4D97-AF65-F5344CB8AC3E}">
        <p14:creationId xmlns:p14="http://schemas.microsoft.com/office/powerpoint/2010/main" val="415695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500"/>
                                        <p:tgtEl>
                                          <p:spTgt spid="2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fade">
                                      <p:cBhvr>
                                        <p:cTn id="112" dur="500"/>
                                        <p:tgtEl>
                                          <p:spTgt spid="3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fade">
                                      <p:cBhvr>
                                        <p:cTn id="117" dur="500"/>
                                        <p:tgtEl>
                                          <p:spTgt spid="32"/>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fade">
                                      <p:cBhvr>
                                        <p:cTn id="122" dur="500"/>
                                        <p:tgtEl>
                                          <p:spTgt spid="3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4" grpId="0"/>
      <p:bldP spid="15" grpId="0"/>
      <p:bldP spid="16" grpId="0"/>
      <p:bldP spid="17" grpId="0"/>
      <p:bldP spid="18" grpId="0"/>
      <p:bldP spid="19" grpId="0"/>
      <p:bldP spid="20"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288</TotalTime>
  <Words>997</Words>
  <Application>Microsoft Macintosh PowerPoint</Application>
  <PresentationFormat>On-screen Show (4:3)</PresentationFormat>
  <Paragraphs>264</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Twinkl</vt:lpstr>
      <vt:lpstr>Calibri</vt:lpstr>
      <vt:lpstr>Roboto</vt:lpstr>
      <vt:lpstr>Arial</vt:lpstr>
      <vt:lpstr>Office Theme</vt:lpstr>
      <vt:lpstr>Disclaimer/s</vt:lpstr>
      <vt:lpstr>PowerPoint Presentation</vt:lpstr>
      <vt:lpstr>Consonants and Vowels</vt:lpstr>
      <vt:lpstr>Rule</vt:lpstr>
      <vt:lpstr>Short Vowel Sounds With  One Consonant</vt:lpstr>
      <vt:lpstr>Rule</vt:lpstr>
      <vt:lpstr>Short Vowel Sounds With More Than One Consonant</vt:lpstr>
      <vt:lpstr>Rule</vt:lpstr>
      <vt:lpstr>Just Add ‘d’ to Words Ending in ‘e’</vt:lpstr>
      <vt:lpstr>Rule</vt:lpstr>
      <vt:lpstr>Words With Long Vowel Sounds</vt:lpstr>
      <vt:lpstr>Rule</vt:lpstr>
      <vt:lpstr>Words With Long Vowel Sounds</vt:lpstr>
      <vt:lpstr>Rules for Adding ‘-ed’</vt:lpstr>
      <vt:lpstr>What is the Rule?</vt:lpstr>
      <vt:lpstr>What is the Rule?</vt:lpstr>
      <vt:lpstr>What is the Rule?</vt:lpstr>
      <vt:lpstr>What is the Rule?</vt:lpstr>
      <vt:lpstr>What is the Rule?</vt:lpstr>
      <vt:lpstr>Click on a word to check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Nimisha Mistry</dc:creator>
  <cp:lastModifiedBy>Nimisha Mistry</cp:lastModifiedBy>
  <cp:revision>25</cp:revision>
  <dcterms:created xsi:type="dcterms:W3CDTF">2021-07-20T10:15:54Z</dcterms:created>
  <dcterms:modified xsi:type="dcterms:W3CDTF">2021-07-22T14:31:28Z</dcterms:modified>
</cp:coreProperties>
</file>